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2" r:id="rId3"/>
    <p:sldId id="263" r:id="rId4"/>
    <p:sldId id="266" r:id="rId5"/>
    <p:sldId id="273" r:id="rId6"/>
    <p:sldId id="280" r:id="rId7"/>
    <p:sldId id="281" r:id="rId8"/>
    <p:sldId id="282" r:id="rId9"/>
    <p:sldId id="283" r:id="rId10"/>
    <p:sldId id="284" r:id="rId11"/>
    <p:sldId id="261" r:id="rId12"/>
    <p:sldId id="267" r:id="rId13"/>
    <p:sldId id="268" r:id="rId14"/>
    <p:sldId id="260" r:id="rId15"/>
    <p:sldId id="265" r:id="rId16"/>
    <p:sldId id="264" r:id="rId17"/>
    <p:sldId id="289" r:id="rId18"/>
    <p:sldId id="288" r:id="rId19"/>
    <p:sldId id="272" r:id="rId20"/>
    <p:sldId id="275" r:id="rId21"/>
    <p:sldId id="285" r:id="rId22"/>
    <p:sldId id="276" r:id="rId23"/>
    <p:sldId id="286" r:id="rId24"/>
    <p:sldId id="277" r:id="rId25"/>
    <p:sldId id="291" r:id="rId26"/>
    <p:sldId id="290" r:id="rId27"/>
    <p:sldId id="278" r:id="rId28"/>
    <p:sldId id="279" r:id="rId29"/>
    <p:sldId id="259" r:id="rId30"/>
    <p:sldId id="293" r:id="rId31"/>
    <p:sldId id="258" r:id="rId32"/>
    <p:sldId id="292"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a Farias Schardosim Baptista" initials="VFSB" lastIdx="1" clrIdx="0">
    <p:extLst>
      <p:ext uri="{19B8F6BF-5375-455C-9EA6-DF929625EA0E}">
        <p15:presenceInfo xmlns:p15="http://schemas.microsoft.com/office/powerpoint/2012/main" userId="S-1-5-21-2755541714-769259557-2920411408-97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455" autoAdjust="0"/>
  </p:normalViewPr>
  <p:slideViewPr>
    <p:cSldViewPr snapToGrid="0">
      <p:cViewPr varScale="1">
        <p:scale>
          <a:sx n="73" d="100"/>
          <a:sy n="73" d="100"/>
        </p:scale>
        <p:origin x="61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7B3BD-3647-4FE8-90CD-BCBB24D429AF}" type="datetimeFigureOut">
              <a:rPr lang="pt-BR" smtClean="0"/>
              <a:t>02/03/2020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C26A2-A9DC-49C6-A42D-5C2D0F0A16F5}" type="slidenum">
              <a:rPr lang="pt-BR" smtClean="0"/>
              <a:t>‹nº›</a:t>
            </a:fld>
            <a:endParaRPr lang="pt-BR"/>
          </a:p>
        </p:txBody>
      </p:sp>
    </p:spTree>
    <p:extLst>
      <p:ext uri="{BB962C8B-B14F-4D97-AF65-F5344CB8AC3E}">
        <p14:creationId xmlns:p14="http://schemas.microsoft.com/office/powerpoint/2010/main" val="270797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22</a:t>
            </a:fld>
            <a:endParaRPr lang="pt-BR"/>
          </a:p>
        </p:txBody>
      </p:sp>
    </p:spTree>
    <p:extLst>
      <p:ext uri="{BB962C8B-B14F-4D97-AF65-F5344CB8AC3E}">
        <p14:creationId xmlns:p14="http://schemas.microsoft.com/office/powerpoint/2010/main" val="417448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23</a:t>
            </a:fld>
            <a:endParaRPr lang="pt-BR"/>
          </a:p>
        </p:txBody>
      </p:sp>
    </p:spTree>
    <p:extLst>
      <p:ext uri="{BB962C8B-B14F-4D97-AF65-F5344CB8AC3E}">
        <p14:creationId xmlns:p14="http://schemas.microsoft.com/office/powerpoint/2010/main" val="87968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24</a:t>
            </a:fld>
            <a:endParaRPr lang="pt-BR"/>
          </a:p>
        </p:txBody>
      </p:sp>
    </p:spTree>
    <p:extLst>
      <p:ext uri="{BB962C8B-B14F-4D97-AF65-F5344CB8AC3E}">
        <p14:creationId xmlns:p14="http://schemas.microsoft.com/office/powerpoint/2010/main" val="190648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25</a:t>
            </a:fld>
            <a:endParaRPr lang="pt-BR"/>
          </a:p>
        </p:txBody>
      </p:sp>
    </p:spTree>
    <p:extLst>
      <p:ext uri="{BB962C8B-B14F-4D97-AF65-F5344CB8AC3E}">
        <p14:creationId xmlns:p14="http://schemas.microsoft.com/office/powerpoint/2010/main" val="6844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26</a:t>
            </a:fld>
            <a:endParaRPr lang="pt-BR"/>
          </a:p>
        </p:txBody>
      </p:sp>
    </p:spTree>
    <p:extLst>
      <p:ext uri="{BB962C8B-B14F-4D97-AF65-F5344CB8AC3E}">
        <p14:creationId xmlns:p14="http://schemas.microsoft.com/office/powerpoint/2010/main" val="230193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27</a:t>
            </a:fld>
            <a:endParaRPr lang="pt-BR"/>
          </a:p>
        </p:txBody>
      </p:sp>
    </p:spTree>
    <p:extLst>
      <p:ext uri="{BB962C8B-B14F-4D97-AF65-F5344CB8AC3E}">
        <p14:creationId xmlns:p14="http://schemas.microsoft.com/office/powerpoint/2010/main" val="131633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08C26A2-A9DC-49C6-A42D-5C2D0F0A16F5}" type="slidenum">
              <a:rPr lang="pt-BR" smtClean="0"/>
              <a:t>28</a:t>
            </a:fld>
            <a:endParaRPr lang="pt-BR"/>
          </a:p>
        </p:txBody>
      </p:sp>
    </p:spTree>
    <p:extLst>
      <p:ext uri="{BB962C8B-B14F-4D97-AF65-F5344CB8AC3E}">
        <p14:creationId xmlns:p14="http://schemas.microsoft.com/office/powerpoint/2010/main" val="233578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0280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834239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5322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4015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26645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891CDE84-AECB-4DFD-8BAD-5347E7E78345}" type="datetimeFigureOut">
              <a:rPr lang="pt-BR" smtClean="0"/>
              <a:t>02/03/2020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463748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891CDE84-AECB-4DFD-8BAD-5347E7E78345}" type="datetimeFigureOut">
              <a:rPr lang="pt-BR" smtClean="0"/>
              <a:t>02/03/2020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326554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891CDE84-AECB-4DFD-8BAD-5347E7E78345}" type="datetimeFigureOut">
              <a:rPr lang="pt-BR" smtClean="0"/>
              <a:t>02/03/2020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215168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91CDE84-AECB-4DFD-8BAD-5347E7E78345}" type="datetimeFigureOut">
              <a:rPr lang="pt-BR" smtClean="0"/>
              <a:t>02/03/2020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28063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91CDE84-AECB-4DFD-8BAD-5347E7E78345}" type="datetimeFigureOut">
              <a:rPr lang="pt-BR" smtClean="0"/>
              <a:t>02/03/2020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14649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91CDE84-AECB-4DFD-8BAD-5347E7E78345}" type="datetimeFigureOut">
              <a:rPr lang="pt-BR" smtClean="0"/>
              <a:t>02/03/2020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73A82B-8939-4758-897E-C902E33D8980}" type="slidenum">
              <a:rPr lang="pt-BR" smtClean="0"/>
              <a:t>‹nº›</a:t>
            </a:fld>
            <a:endParaRPr lang="pt-BR"/>
          </a:p>
        </p:txBody>
      </p:sp>
    </p:spTree>
    <p:extLst>
      <p:ext uri="{BB962C8B-B14F-4D97-AF65-F5344CB8AC3E}">
        <p14:creationId xmlns:p14="http://schemas.microsoft.com/office/powerpoint/2010/main" val="212563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CDE84-AECB-4DFD-8BAD-5347E7E78345}" type="datetimeFigureOut">
              <a:rPr lang="pt-BR" smtClean="0"/>
              <a:t>02/03/2020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3A82B-8939-4758-897E-C902E33D8980}" type="slidenum">
              <a:rPr lang="pt-BR" smtClean="0"/>
              <a:t>‹nº›</a:t>
            </a:fld>
            <a:endParaRPr lang="pt-BR"/>
          </a:p>
        </p:txBody>
      </p:sp>
    </p:spTree>
    <p:extLst>
      <p:ext uri="{BB962C8B-B14F-4D97-AF65-F5344CB8AC3E}">
        <p14:creationId xmlns:p14="http://schemas.microsoft.com/office/powerpoint/2010/main" val="184862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hyperlink" Target="https://www.zabbix.com/download?zabbix=4.4&amp;os_distribution=centos&amp;os_version=7&amp;db=mysql&amp;ws=nginx" TargetMode="Externa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g"/></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88422" y="1135756"/>
            <a:ext cx="9679578" cy="2207143"/>
          </a:xfrm>
        </p:spPr>
        <p:txBody>
          <a:bodyPr/>
          <a:lstStyle/>
          <a:p>
            <a:pPr algn="r"/>
            <a:r>
              <a:rPr lang="pt-BR" dirty="0" smtClean="0"/>
              <a:t>  </a:t>
            </a:r>
            <a:r>
              <a:rPr lang="pt-BR" sz="6500" b="1" dirty="0" smtClean="0">
                <a:latin typeface="Bahnschrift Light SemiCondensed" panose="020B0502040204020203" pitchFamily="34" charset="0"/>
              </a:rPr>
              <a:t>for Beginners</a:t>
            </a:r>
            <a:endParaRPr lang="pt-BR" sz="6500" b="1" dirty="0">
              <a:latin typeface="Bahnschrift Light SemiCondensed" panose="020B0502040204020203" pitchFamily="34" charset="0"/>
            </a:endParaRPr>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2377" y="3696788"/>
            <a:ext cx="1929983" cy="2434995"/>
          </a:xfrm>
          <a:prstGeom prst="rect">
            <a:avLst/>
          </a:prstGeom>
        </p:spPr>
      </p:pic>
      <p:sp>
        <p:nvSpPr>
          <p:cNvPr id="8" name="Subtítulo 7"/>
          <p:cNvSpPr>
            <a:spLocks noGrp="1"/>
          </p:cNvSpPr>
          <p:nvPr>
            <p:ph type="subTitle" idx="1"/>
          </p:nvPr>
        </p:nvSpPr>
        <p:spPr>
          <a:xfrm>
            <a:off x="1524000" y="3912649"/>
            <a:ext cx="9144000" cy="685478"/>
          </a:xfrm>
        </p:spPr>
        <p:txBody>
          <a:bodyPr>
            <a:normAutofit/>
          </a:bodyPr>
          <a:lstStyle/>
          <a:p>
            <a:r>
              <a:rPr lang="pt-BR" sz="3000" b="1" dirty="0" smtClean="0">
                <a:latin typeface="Bahnschrift Light SemiCondensed" panose="020B0502040204020203" pitchFamily="34" charset="0"/>
              </a:rPr>
              <a:t>Descomplicando seu Monitoramento</a:t>
            </a:r>
            <a:endParaRPr lang="pt-BR" sz="3000" b="1" dirty="0">
              <a:latin typeface="Bahnschrift Light SemiCondensed" panose="020B0502040204020203" pitchFamily="34" charset="0"/>
            </a:endParaRPr>
          </a:p>
        </p:txBody>
      </p:sp>
      <p:sp>
        <p:nvSpPr>
          <p:cNvPr id="9" name="Subtítulo 7"/>
          <p:cNvSpPr txBox="1">
            <a:spLocks/>
          </p:cNvSpPr>
          <p:nvPr/>
        </p:nvSpPr>
        <p:spPr>
          <a:xfrm>
            <a:off x="1524000" y="5114885"/>
            <a:ext cx="8766412" cy="620924"/>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500" dirty="0" smtClean="0">
                <a:latin typeface="Bahnschrift Light SemiCondensed" panose="020B0502040204020203" pitchFamily="34" charset="0"/>
              </a:rPr>
              <a:t>Tchê Linux 2020 – Gravataí</a:t>
            </a:r>
          </a:p>
          <a:p>
            <a:r>
              <a:rPr lang="pt-BR" sz="2500" dirty="0" smtClean="0">
                <a:latin typeface="Bahnschrift Light SemiCondensed" panose="020B0502040204020203" pitchFamily="34" charset="0"/>
              </a:rPr>
              <a:t>valeriafariasn1@gmail.com</a:t>
            </a:r>
            <a:endParaRPr lang="pt-BR" sz="2500" dirty="0">
              <a:latin typeface="Bahnschrift Light SemiCondensed" panose="020B0502040204020203" pitchFamily="34" charset="0"/>
            </a:endParaRPr>
          </a:p>
        </p:txBody>
      </p:sp>
      <p:sp>
        <p:nvSpPr>
          <p:cNvPr id="10" name="Retângulo 9"/>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0" y="6511341"/>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345" y="1120158"/>
            <a:ext cx="4886861" cy="2792491"/>
          </a:xfrm>
          <a:prstGeom prst="rect">
            <a:avLst/>
          </a:prstGeom>
        </p:spPr>
      </p:pic>
    </p:spTree>
    <p:extLst>
      <p:ext uri="{BB962C8B-B14F-4D97-AF65-F5344CB8AC3E}">
        <p14:creationId xmlns:p14="http://schemas.microsoft.com/office/powerpoint/2010/main" val="1925508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011436" y="1046838"/>
            <a:ext cx="9366913" cy="744515"/>
          </a:xfrm>
        </p:spPr>
        <p:txBody>
          <a:bodyPr>
            <a:noAutofit/>
          </a:bodyPr>
          <a:lstStyle/>
          <a:p>
            <a:r>
              <a:rPr lang="pt-BR" sz="3500" dirty="0" smtClean="0">
                <a:latin typeface="Bahnschrift" panose="020B0502040204020203" pitchFamily="34" charset="0"/>
              </a:rPr>
              <a:t>Softwares de Monitoramento</a:t>
            </a:r>
            <a:r>
              <a:rPr lang="pt-BR" sz="3500" dirty="0">
                <a:latin typeface="Bahnschrift" panose="020B0502040204020203" pitchFamily="34" charset="0"/>
              </a:rPr>
              <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696417" y="1128834"/>
            <a:ext cx="10401934" cy="1437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500" dirty="0" smtClean="0">
                <a:latin typeface="Bahnschrift" panose="020B0502040204020203" pitchFamily="34" charset="0"/>
              </a:rPr>
              <a:t>E o Zabbix?</a:t>
            </a:r>
            <a:endParaRPr lang="pt-BR" sz="3500" dirty="0"/>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436" y="2559963"/>
            <a:ext cx="5825165" cy="3276655"/>
          </a:xfrm>
          <a:prstGeom prst="rect">
            <a:avLst/>
          </a:prstGeom>
        </p:spPr>
      </p:pic>
      <p:pic>
        <p:nvPicPr>
          <p:cNvPr id="4" name="Imagem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8129" y="2930652"/>
            <a:ext cx="1414902" cy="808515"/>
          </a:xfrm>
          <a:prstGeom prst="rect">
            <a:avLst/>
          </a:prstGeom>
        </p:spPr>
      </p:pic>
    </p:spTree>
    <p:extLst>
      <p:ext uri="{BB962C8B-B14F-4D97-AF65-F5344CB8AC3E}">
        <p14:creationId xmlns:p14="http://schemas.microsoft.com/office/powerpoint/2010/main" val="90095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717876" y="360224"/>
            <a:ext cx="9374876" cy="957940"/>
          </a:xfrm>
        </p:spPr>
        <p:txBody>
          <a:bodyPr/>
          <a:lstStyle/>
          <a:p>
            <a:r>
              <a:rPr lang="pt-BR" dirty="0">
                <a:latin typeface="Bahnschrift" panose="020B0502040204020203" pitchFamily="34" charset="0"/>
              </a:rPr>
              <a:t>Who </a:t>
            </a:r>
            <a:r>
              <a:rPr lang="pt-BR" dirty="0" err="1">
                <a:latin typeface="Bahnschrift" panose="020B0502040204020203" pitchFamily="34" charset="0"/>
              </a:rPr>
              <a:t>is</a:t>
            </a:r>
            <a:r>
              <a:rPr lang="pt-BR" dirty="0">
                <a:latin typeface="Bahnschrift" panose="020B0502040204020203" pitchFamily="34" charset="0"/>
              </a:rPr>
              <a:t> Zabbix? </a:t>
            </a: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73206" y="1046838"/>
            <a:ext cx="10780594" cy="5811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200" dirty="0">
                <a:latin typeface="Bahnschrift" panose="020B0502040204020203" pitchFamily="34" charset="0"/>
              </a:rPr>
              <a:t>Ferramenta Open </a:t>
            </a:r>
            <a:r>
              <a:rPr lang="pt-BR" sz="2200" dirty="0" err="1">
                <a:latin typeface="Bahnschrift" panose="020B0502040204020203" pitchFamily="34" charset="0"/>
              </a:rPr>
              <a:t>Source</a:t>
            </a:r>
            <a:r>
              <a:rPr lang="pt-BR" sz="2200" dirty="0">
                <a:latin typeface="Bahnschrift" panose="020B0502040204020203" pitchFamily="34" charset="0"/>
              </a:rPr>
              <a:t> de monitoramento de disponibilidade e desempenho dos componentes de infra estrutura de </a:t>
            </a:r>
            <a:r>
              <a:rPr lang="pt-BR" sz="2200" dirty="0" smtClean="0">
                <a:latin typeface="Bahnschrift" panose="020B0502040204020203" pitchFamily="34" charset="0"/>
              </a:rPr>
              <a:t>TI de nível </a:t>
            </a:r>
            <a:r>
              <a:rPr lang="pt-BR" sz="2200" dirty="0" err="1" smtClean="0">
                <a:latin typeface="Bahnschrift" panose="020B0502040204020203" pitchFamily="34" charset="0"/>
              </a:rPr>
              <a:t>enterprise</a:t>
            </a:r>
            <a:r>
              <a:rPr lang="pt-BR" sz="2200" dirty="0" smtClean="0">
                <a:latin typeface="Bahnschrift" panose="020B0502040204020203" pitchFamily="34" charset="0"/>
              </a:rPr>
              <a:t>.</a:t>
            </a:r>
            <a:endParaRPr lang="pt-BR" sz="2200" dirty="0">
              <a:latin typeface="Bahnschrift" panose="020B0502040204020203" pitchFamily="34" charset="0"/>
            </a:endParaRPr>
          </a:p>
          <a:p>
            <a:endParaRPr lang="pt-BR" sz="2200" dirty="0">
              <a:latin typeface="Bahnschrift" panose="020B0502040204020203" pitchFamily="34" charset="0"/>
            </a:endParaRPr>
          </a:p>
          <a:p>
            <a:r>
              <a:rPr lang="pt-BR" sz="2200" dirty="0">
                <a:latin typeface="Bahnschrift" panose="020B0502040204020203" pitchFamily="34" charset="0"/>
              </a:rPr>
              <a:t>Com ele podemos monitorar qualquer dispositivo via IP</a:t>
            </a:r>
          </a:p>
          <a:p>
            <a:endParaRPr lang="pt-BR" sz="2200" dirty="0">
              <a:latin typeface="Bahnschrift" panose="020B0502040204020203" pitchFamily="34" charset="0"/>
            </a:endParaRPr>
          </a:p>
          <a:p>
            <a:r>
              <a:rPr lang="pt-BR" sz="2200" dirty="0">
                <a:latin typeface="Bahnschrift" panose="020B0502040204020203" pitchFamily="34" charset="0"/>
              </a:rPr>
              <a:t>Usando um agente próprio: ICMP,SNMP, Telnet, SSH, JMX</a:t>
            </a:r>
          </a:p>
          <a:p>
            <a:endParaRPr lang="pt-BR" sz="2200" dirty="0" smtClean="0">
              <a:latin typeface="Bahnschrift" panose="020B0502040204020203" pitchFamily="34" charset="0"/>
            </a:endParaRPr>
          </a:p>
          <a:p>
            <a:r>
              <a:rPr lang="pt-BR" sz="2200" dirty="0" smtClean="0">
                <a:latin typeface="Bahnschrift" panose="020B0502040204020203" pitchFamily="34" charset="0"/>
              </a:rPr>
              <a:t>Scripts </a:t>
            </a:r>
            <a:r>
              <a:rPr lang="pt-BR" sz="2200" dirty="0">
                <a:latin typeface="Bahnschrift" panose="020B0502040204020203" pitchFamily="34" charset="0"/>
              </a:rPr>
              <a:t>(Shell, </a:t>
            </a:r>
            <a:r>
              <a:rPr lang="pt-BR" sz="2200" dirty="0" err="1">
                <a:latin typeface="Bahnschrift" panose="020B0502040204020203" pitchFamily="34" charset="0"/>
              </a:rPr>
              <a:t>Pyton</a:t>
            </a:r>
            <a:r>
              <a:rPr lang="pt-BR" sz="2200" dirty="0">
                <a:latin typeface="Bahnschrift" panose="020B0502040204020203" pitchFamily="34" charset="0"/>
              </a:rPr>
              <a:t>, Perl </a:t>
            </a:r>
            <a:r>
              <a:rPr lang="pt-BR" sz="2200" dirty="0" smtClean="0">
                <a:latin typeface="Bahnschrift" panose="020B0502040204020203" pitchFamily="34" charset="0"/>
              </a:rPr>
              <a:t>e </a:t>
            </a:r>
            <a:r>
              <a:rPr lang="pt-BR" sz="2200" dirty="0" err="1" smtClean="0">
                <a:latin typeface="Bahnschrift" panose="020B0502040204020203" pitchFamily="34" charset="0"/>
              </a:rPr>
              <a:t>PowerShell</a:t>
            </a:r>
            <a:r>
              <a:rPr lang="pt-BR" sz="2200" dirty="0">
                <a:latin typeface="Bahnschrift" panose="020B0502040204020203" pitchFamily="34" charset="0"/>
              </a:rPr>
              <a:t>)</a:t>
            </a:r>
          </a:p>
          <a:p>
            <a:endParaRPr lang="pt-BR" sz="2200" dirty="0" smtClean="0">
              <a:latin typeface="Bahnschrift" panose="020B0502040204020203" pitchFamily="34" charset="0"/>
            </a:endParaRPr>
          </a:p>
          <a:p>
            <a:r>
              <a:rPr lang="pt-BR" sz="2200" dirty="0" smtClean="0">
                <a:latin typeface="Bahnschrift" panose="020B0502040204020203" pitchFamily="34" charset="0"/>
              </a:rPr>
              <a:t>O </a:t>
            </a:r>
            <a:r>
              <a:rPr lang="pt-BR" sz="2200" dirty="0" err="1" smtClean="0">
                <a:latin typeface="Bahnschrift" panose="020B0502040204020203" pitchFamily="34" charset="0"/>
              </a:rPr>
              <a:t>discovery</a:t>
            </a:r>
            <a:r>
              <a:rPr lang="pt-BR" sz="2200" dirty="0" smtClean="0">
                <a:latin typeface="Bahnschrift" panose="020B0502040204020203" pitchFamily="34" charset="0"/>
              </a:rPr>
              <a:t> analisa a rede procurando dispositivos e busca informações específicas</a:t>
            </a:r>
          </a:p>
          <a:p>
            <a:endParaRPr lang="pt-BR" sz="2200" dirty="0" smtClean="0">
              <a:latin typeface="Bahnschrift" panose="020B0502040204020203" pitchFamily="34" charset="0"/>
            </a:endParaRPr>
          </a:p>
          <a:p>
            <a:r>
              <a:rPr lang="pt-BR" sz="2200" dirty="0" smtClean="0">
                <a:latin typeface="Bahnschrift" panose="020B0502040204020203" pitchFamily="34" charset="0"/>
              </a:rPr>
              <a:t>Pode associar ao LDAP para liberar acesso e internamente dar permissões de acesso</a:t>
            </a:r>
          </a:p>
          <a:p>
            <a:endParaRPr lang="pt-BR" sz="2200" dirty="0" smtClean="0">
              <a:latin typeface="Bahnschrift" panose="020B0502040204020203" pitchFamily="34" charset="0"/>
            </a:endParaRPr>
          </a:p>
          <a:p>
            <a:r>
              <a:rPr lang="pt-BR" sz="2200" dirty="0" smtClean="0">
                <a:latin typeface="Bahnschrift" panose="020B0502040204020203" pitchFamily="34" charset="0"/>
              </a:rPr>
              <a:t>Usa banco de dados relacional para coleta de dados </a:t>
            </a:r>
            <a:endParaRPr lang="pt-BR" sz="2200" dirty="0">
              <a:latin typeface="Bahnschrift" panose="020B0502040204020203" pitchFamily="34" charset="0"/>
            </a:endParaRPr>
          </a:p>
        </p:txBody>
      </p:sp>
    </p:spTree>
    <p:extLst>
      <p:ext uri="{BB962C8B-B14F-4D97-AF65-F5344CB8AC3E}">
        <p14:creationId xmlns:p14="http://schemas.microsoft.com/office/powerpoint/2010/main" val="471602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717876" y="360224"/>
            <a:ext cx="9374876" cy="957940"/>
          </a:xfrm>
        </p:spPr>
        <p:txBody>
          <a:bodyPr/>
          <a:lstStyle/>
          <a:p>
            <a:r>
              <a:rPr lang="pt-BR" dirty="0">
                <a:latin typeface="Bahnschrift" panose="020B0502040204020203" pitchFamily="34" charset="0"/>
              </a:rPr>
              <a:t>Who </a:t>
            </a:r>
            <a:r>
              <a:rPr lang="pt-BR" dirty="0" err="1">
                <a:latin typeface="Bahnschrift" panose="020B0502040204020203" pitchFamily="34" charset="0"/>
              </a:rPr>
              <a:t>is</a:t>
            </a:r>
            <a:r>
              <a:rPr lang="pt-BR" dirty="0">
                <a:latin typeface="Bahnschrift" panose="020B0502040204020203" pitchFamily="34" charset="0"/>
              </a:rPr>
              <a:t> Zabbix? </a:t>
            </a: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4"/>
          <a:stretch>
            <a:fillRect/>
          </a:stretch>
        </p:blipFill>
        <p:spPr>
          <a:xfrm>
            <a:off x="2492301" y="1678388"/>
            <a:ext cx="6784712" cy="4358600"/>
          </a:xfrm>
          <a:prstGeom prst="rect">
            <a:avLst/>
          </a:prstGeom>
        </p:spPr>
      </p:pic>
    </p:spTree>
    <p:extLst>
      <p:ext uri="{BB962C8B-B14F-4D97-AF65-F5344CB8AC3E}">
        <p14:creationId xmlns:p14="http://schemas.microsoft.com/office/powerpoint/2010/main" val="2675010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717876" y="360224"/>
            <a:ext cx="9374876" cy="957940"/>
          </a:xfrm>
        </p:spPr>
        <p:txBody>
          <a:bodyPr/>
          <a:lstStyle/>
          <a:p>
            <a:r>
              <a:rPr lang="pt-BR" dirty="0">
                <a:latin typeface="Bahnschrift" panose="020B0502040204020203" pitchFamily="34" charset="0"/>
              </a:rPr>
              <a:t>Who </a:t>
            </a:r>
            <a:r>
              <a:rPr lang="pt-BR" dirty="0" err="1">
                <a:latin typeface="Bahnschrift" panose="020B0502040204020203" pitchFamily="34" charset="0"/>
              </a:rPr>
              <a:t>is</a:t>
            </a:r>
            <a:r>
              <a:rPr lang="pt-BR" dirty="0">
                <a:latin typeface="Bahnschrift" panose="020B0502040204020203" pitchFamily="34" charset="0"/>
              </a:rPr>
              <a:t> Zabbix? </a:t>
            </a: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293" y="1606423"/>
            <a:ext cx="8097386" cy="4331768"/>
          </a:xfrm>
          <a:prstGeom prst="rect">
            <a:avLst/>
          </a:prstGeom>
        </p:spPr>
      </p:pic>
    </p:spTree>
    <p:extLst>
      <p:ext uri="{BB962C8B-B14F-4D97-AF65-F5344CB8AC3E}">
        <p14:creationId xmlns:p14="http://schemas.microsoft.com/office/powerpoint/2010/main" val="847782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a:ln>
            <a:noFill/>
          </a:ln>
        </p:spPr>
      </p:pic>
      <p:sp>
        <p:nvSpPr>
          <p:cNvPr id="2" name="Título 1"/>
          <p:cNvSpPr>
            <a:spLocks noGrp="1"/>
          </p:cNvSpPr>
          <p:nvPr>
            <p:ph type="title"/>
          </p:nvPr>
        </p:nvSpPr>
        <p:spPr>
          <a:xfrm>
            <a:off x="3986657" y="360224"/>
            <a:ext cx="4318834" cy="1082408"/>
          </a:xfrm>
        </p:spPr>
        <p:txBody>
          <a:bodyPr/>
          <a:lstStyle/>
          <a:p>
            <a:r>
              <a:rPr lang="pt-BR" dirty="0">
                <a:latin typeface="Bahnschrift" panose="020B0502040204020203" pitchFamily="34" charset="0"/>
              </a:rPr>
              <a:t>Who </a:t>
            </a:r>
            <a:r>
              <a:rPr lang="pt-BR" dirty="0" err="1">
                <a:latin typeface="Bahnschrift" panose="020B0502040204020203" pitchFamily="34" charset="0"/>
              </a:rPr>
              <a:t>is</a:t>
            </a:r>
            <a:r>
              <a:rPr lang="pt-BR" dirty="0">
                <a:latin typeface="Bahnschrift" panose="020B0502040204020203" pitchFamily="34" charset="0"/>
              </a:rPr>
              <a:t> Zabbix? </a:t>
            </a: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938348" y="1407062"/>
            <a:ext cx="10415451" cy="291611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latin typeface="Bahnschrift" panose="020B0502040204020203" pitchFamily="34" charset="0"/>
              </a:rPr>
              <a:t>A Infraestrutura do Zabbix consiste no modelo </a:t>
            </a:r>
            <a:r>
              <a:rPr lang="pt-BR" dirty="0" smtClean="0">
                <a:latin typeface="Bahnschrift" panose="020B0502040204020203" pitchFamily="34" charset="0"/>
              </a:rPr>
              <a:t>LAMP onde </a:t>
            </a:r>
            <a:r>
              <a:rPr lang="pt-BR" dirty="0">
                <a:latin typeface="Bahnschrift" panose="020B0502040204020203" pitchFamily="34" charset="0"/>
              </a:rPr>
              <a:t>podemos identificar</a:t>
            </a:r>
            <a:r>
              <a:rPr lang="pt-BR" dirty="0" smtClean="0">
                <a:latin typeface="Bahnschrift" panose="020B0502040204020203" pitchFamily="34" charset="0"/>
              </a:rPr>
              <a:t>:</a:t>
            </a:r>
          </a:p>
          <a:p>
            <a:endParaRPr lang="pt-BR" dirty="0">
              <a:latin typeface="Bahnschrift" panose="020B0502040204020203" pitchFamily="34" charset="0"/>
            </a:endParaRPr>
          </a:p>
          <a:p>
            <a:pPr marL="571500" indent="-571500">
              <a:buFont typeface="Arial" panose="020B0604020202020204" pitchFamily="34" charset="0"/>
              <a:buChar char="•"/>
            </a:pPr>
            <a:r>
              <a:rPr lang="pt-BR" dirty="0">
                <a:latin typeface="Bahnschrift" panose="020B0502040204020203" pitchFamily="34" charset="0"/>
              </a:rPr>
              <a:t>Servidor de Aplicação</a:t>
            </a:r>
          </a:p>
          <a:p>
            <a:pPr marL="571500" indent="-571500">
              <a:buFont typeface="Arial" panose="020B0604020202020204" pitchFamily="34" charset="0"/>
              <a:buChar char="•"/>
            </a:pPr>
            <a:r>
              <a:rPr lang="pt-BR" dirty="0">
                <a:latin typeface="Bahnschrift" panose="020B0502040204020203" pitchFamily="34" charset="0"/>
              </a:rPr>
              <a:t>Agente</a:t>
            </a:r>
          </a:p>
          <a:p>
            <a:pPr marL="571500" indent="-571500">
              <a:buFont typeface="Arial" panose="020B0604020202020204" pitchFamily="34" charset="0"/>
              <a:buChar char="•"/>
            </a:pPr>
            <a:r>
              <a:rPr lang="pt-BR" dirty="0">
                <a:latin typeface="Bahnschrift" panose="020B0502040204020203" pitchFamily="34" charset="0"/>
              </a:rPr>
              <a:t>Banco de Dados</a:t>
            </a:r>
          </a:p>
          <a:p>
            <a:pPr marL="571500" indent="-571500">
              <a:buFont typeface="Arial" panose="020B0604020202020204" pitchFamily="34" charset="0"/>
              <a:buChar char="•"/>
            </a:pPr>
            <a:r>
              <a:rPr lang="pt-BR" dirty="0">
                <a:latin typeface="Bahnschrift" panose="020B0502040204020203" pitchFamily="34" charset="0"/>
              </a:rPr>
              <a:t>Interface Web</a:t>
            </a:r>
          </a:p>
          <a:p>
            <a:pPr marL="571500" indent="-571500">
              <a:buFont typeface="Arial" panose="020B0604020202020204" pitchFamily="34" charset="0"/>
              <a:buChar char="•"/>
            </a:pPr>
            <a:r>
              <a:rPr lang="pt-BR" dirty="0">
                <a:latin typeface="Bahnschrift" panose="020B0502040204020203" pitchFamily="34" charset="0"/>
              </a:rPr>
              <a:t>Proxy </a:t>
            </a:r>
            <a:r>
              <a:rPr lang="pt-BR" dirty="0" smtClean="0">
                <a:latin typeface="Bahnschrift" panose="020B0502040204020203" pitchFamily="34" charset="0"/>
              </a:rPr>
              <a:t>– Opcional</a:t>
            </a:r>
          </a:p>
          <a:p>
            <a:endParaRPr lang="pt-BR" dirty="0">
              <a:latin typeface="Bahnschrift" panose="020B0502040204020203" pitchFamily="34" charset="0"/>
            </a:endParaRPr>
          </a:p>
          <a:p>
            <a:r>
              <a:rPr lang="pt-BR" dirty="0">
                <a:hlinkClick r:id="rId4"/>
              </a:rPr>
              <a:t>https://www.zabbix.com/download?zabbix=4.4&amp;os_distribution=centos&amp;os_version=7&amp;db=mysql&amp;ws=nginx</a:t>
            </a:r>
            <a:endParaRPr lang="pt-BR" dirty="0"/>
          </a:p>
        </p:txBody>
      </p:sp>
      <p:pic>
        <p:nvPicPr>
          <p:cNvPr id="26" name="Imagem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0296" y="4323173"/>
            <a:ext cx="3814355" cy="2059752"/>
          </a:xfrm>
          <a:prstGeom prst="rect">
            <a:avLst/>
          </a:prstGeom>
        </p:spPr>
      </p:pic>
      <p:pic>
        <p:nvPicPr>
          <p:cNvPr id="3" name="Imagem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418" y="4601339"/>
            <a:ext cx="979480" cy="979480"/>
          </a:xfrm>
          <a:prstGeom prst="rect">
            <a:avLst/>
          </a:prstGeom>
        </p:spPr>
      </p:pic>
      <p:pic>
        <p:nvPicPr>
          <p:cNvPr id="4" name="Imagem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895" y="5643771"/>
            <a:ext cx="594005" cy="736370"/>
          </a:xfrm>
          <a:prstGeom prst="rect">
            <a:avLst/>
          </a:prstGeom>
        </p:spPr>
      </p:pic>
      <p:pic>
        <p:nvPicPr>
          <p:cNvPr id="5" name="Imagem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4491" y="4616137"/>
            <a:ext cx="1563250" cy="964682"/>
          </a:xfrm>
          <a:prstGeom prst="rect">
            <a:avLst/>
          </a:prstGeom>
        </p:spPr>
      </p:pic>
      <p:pic>
        <p:nvPicPr>
          <p:cNvPr id="11" name="Imagem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9750" y="5290518"/>
            <a:ext cx="2630098" cy="1207258"/>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7767" y="4580272"/>
            <a:ext cx="973866" cy="1000547"/>
          </a:xfrm>
          <a:prstGeom prst="rect">
            <a:avLst/>
          </a:prstGeom>
        </p:spPr>
      </p:pic>
      <p:pic>
        <p:nvPicPr>
          <p:cNvPr id="15" name="Imagem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78073" y="5738446"/>
            <a:ext cx="1939567" cy="622324"/>
          </a:xfrm>
          <a:prstGeom prst="rect">
            <a:avLst/>
          </a:prstGeom>
        </p:spPr>
      </p:pic>
      <p:pic>
        <p:nvPicPr>
          <p:cNvPr id="16" name="Imagem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45863" y="4596143"/>
            <a:ext cx="1844938" cy="779091"/>
          </a:xfrm>
          <a:prstGeom prst="rect">
            <a:avLst/>
          </a:prstGeom>
        </p:spPr>
      </p:pic>
      <p:pic>
        <p:nvPicPr>
          <p:cNvPr id="17" name="Imagem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8028" y="4673102"/>
            <a:ext cx="1776021" cy="596321"/>
          </a:xfrm>
          <a:prstGeom prst="rect">
            <a:avLst/>
          </a:prstGeom>
        </p:spPr>
      </p:pic>
    </p:spTree>
    <p:extLst>
      <p:ext uri="{BB962C8B-B14F-4D97-AF65-F5344CB8AC3E}">
        <p14:creationId xmlns:p14="http://schemas.microsoft.com/office/powerpoint/2010/main" val="2226433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363035" y="474320"/>
            <a:ext cx="10515600" cy="1325563"/>
          </a:xfrm>
        </p:spPr>
        <p:txBody>
          <a:bodyPr/>
          <a:lstStyle/>
          <a:p>
            <a:r>
              <a:rPr lang="pt-BR" dirty="0" smtClean="0">
                <a:latin typeface="Bahnschrift" panose="020B0502040204020203" pitchFamily="34" charset="0"/>
              </a:rPr>
              <a:t>De quem foi a ideia?</a:t>
            </a:r>
            <a:br>
              <a:rPr lang="pt-BR" dirty="0" smtClean="0">
                <a:latin typeface="Bahnschrift" panose="020B0502040204020203" pitchFamily="34" charset="0"/>
              </a:rPr>
            </a:b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3151991" y="1973365"/>
            <a:ext cx="8066469" cy="4268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600" dirty="0">
                <a:latin typeface="Bahnschrift" panose="020B0502040204020203" pitchFamily="34" charset="0"/>
              </a:rPr>
              <a:t>O Zabbix é um software de monitoramento Open </a:t>
            </a:r>
            <a:r>
              <a:rPr lang="pt-BR" sz="2600" dirty="0" err="1">
                <a:latin typeface="Bahnschrift" panose="020B0502040204020203" pitchFamily="34" charset="0"/>
              </a:rPr>
              <a:t>Source</a:t>
            </a:r>
            <a:r>
              <a:rPr lang="pt-BR" sz="2600" dirty="0">
                <a:latin typeface="Bahnschrift" panose="020B0502040204020203" pitchFamily="34" charset="0"/>
              </a:rPr>
              <a:t>, criado por Alexei </a:t>
            </a:r>
            <a:r>
              <a:rPr lang="pt-BR" sz="2600" dirty="0" err="1">
                <a:latin typeface="Bahnschrift" panose="020B0502040204020203" pitchFamily="34" charset="0"/>
              </a:rPr>
              <a:t>Vlasishev</a:t>
            </a:r>
            <a:r>
              <a:rPr lang="pt-BR" sz="2600" dirty="0">
                <a:latin typeface="Bahnschrift" panose="020B0502040204020203" pitchFamily="34" charset="0"/>
              </a:rPr>
              <a:t>, em 1998, quando o mesmo teve uma demanda interna para monitorar seus </a:t>
            </a:r>
            <a:r>
              <a:rPr lang="pt-BR" sz="2600" dirty="0" smtClean="0">
                <a:latin typeface="Bahnschrift" panose="020B0502040204020203" pitchFamily="34" charset="0"/>
              </a:rPr>
              <a:t>servidores em um banco onde trabalhava. </a:t>
            </a:r>
            <a:endParaRPr lang="pt-BR" sz="2600" dirty="0">
              <a:latin typeface="Bahnschrift" panose="020B0502040204020203" pitchFamily="34" charset="0"/>
            </a:endParaRPr>
          </a:p>
          <a:p>
            <a:endParaRPr lang="pt-BR" sz="2600" dirty="0">
              <a:latin typeface="Bahnschrift" panose="020B0502040204020203" pitchFamily="34" charset="0"/>
            </a:endParaRPr>
          </a:p>
          <a:p>
            <a:r>
              <a:rPr lang="pt-BR" sz="2600" dirty="0">
                <a:latin typeface="Bahnschrift" panose="020B0502040204020203" pitchFamily="34" charset="0"/>
              </a:rPr>
              <a:t>Logo após, em 2001, foi lançada a primeira versão estável da ferramenta.</a:t>
            </a:r>
          </a:p>
          <a:p>
            <a:endParaRPr lang="pt-BR" sz="2600" dirty="0">
              <a:latin typeface="Bahnschrift" panose="020B0502040204020203" pitchFamily="34" charset="0"/>
            </a:endParaRPr>
          </a:p>
          <a:p>
            <a:r>
              <a:rPr lang="pt-BR" sz="2600" dirty="0">
                <a:latin typeface="Bahnschrift" panose="020B0502040204020203" pitchFamily="34" charset="0"/>
              </a:rPr>
              <a:t>Em 2005 foi fundada a Zabbix SIA COMPANY, empresa que é responsável pelo suporte </a:t>
            </a:r>
            <a:r>
              <a:rPr lang="pt-BR" sz="2600" dirty="0" smtClean="0">
                <a:latin typeface="Bahnschrift" panose="020B0502040204020203" pitchFamily="34" charset="0"/>
              </a:rPr>
              <a:t>técnico.</a:t>
            </a:r>
            <a:endParaRPr lang="pt-BR" sz="2600" dirty="0"/>
          </a:p>
        </p:txBody>
      </p:sp>
      <p:pic>
        <p:nvPicPr>
          <p:cNvPr id="4" name="Imagem 3"/>
          <p:cNvPicPr>
            <a:picLocks noChangeAspect="1"/>
          </p:cNvPicPr>
          <p:nvPr/>
        </p:nvPicPr>
        <p:blipFill rotWithShape="1">
          <a:blip r:embed="rId4" cstate="print">
            <a:extLst>
              <a:ext uri="{28A0092B-C50C-407E-A947-70E740481C1C}">
                <a14:useLocalDpi xmlns:a14="http://schemas.microsoft.com/office/drawing/2010/main" val="0"/>
              </a:ext>
            </a:extLst>
          </a:blip>
          <a:srcRect l="23258" r="40520"/>
          <a:stretch/>
        </p:blipFill>
        <p:spPr>
          <a:xfrm>
            <a:off x="968189" y="1973366"/>
            <a:ext cx="2183802" cy="4153819"/>
          </a:xfrm>
          <a:prstGeom prst="rect">
            <a:avLst/>
          </a:prstGeom>
        </p:spPr>
      </p:pic>
    </p:spTree>
    <p:extLst>
      <p:ext uri="{BB962C8B-B14F-4D97-AF65-F5344CB8AC3E}">
        <p14:creationId xmlns:p14="http://schemas.microsoft.com/office/powerpoint/2010/main" val="3062899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42537"/>
            <a:ext cx="9571337" cy="1690979"/>
          </a:xfrm>
        </p:spPr>
        <p:txBody>
          <a:bodyPr>
            <a:normAutofit/>
          </a:bodyPr>
          <a:lstStyle/>
          <a:p>
            <a:r>
              <a:rPr lang="pt-BR" sz="3500" dirty="0">
                <a:latin typeface="Bahnschrift" panose="020B0502040204020203" pitchFamily="34" charset="0"/>
              </a:rPr>
              <a:t>Como funciona o monitoramento com </a:t>
            </a:r>
            <a:r>
              <a:rPr lang="pt-BR" sz="3500" dirty="0" smtClean="0">
                <a:latin typeface="Bahnschrift" panose="020B0502040204020203" pitchFamily="34" charset="0"/>
              </a:rPr>
              <a:t>Zabbix</a:t>
            </a:r>
            <a:r>
              <a:rPr lang="pt-BR" sz="3500" dirty="0">
                <a:latin typeface="Bahnschrift" panose="020B0502040204020203" pitchFamily="34" charset="0"/>
              </a:rPr>
              <a:t>?</a:t>
            </a:r>
            <a:r>
              <a:rPr lang="pt-BR" dirty="0">
                <a:latin typeface="Bahnschrift" panose="020B0502040204020203" pitchFamily="34" charset="0"/>
              </a:rPr>
              <a:t/>
            </a:r>
            <a:br>
              <a:rPr lang="pt-BR" dirty="0">
                <a:latin typeface="Bahnschrift" panose="020B0502040204020203" pitchFamily="34" charset="0"/>
              </a:rPr>
            </a:b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8735" y="5002924"/>
            <a:ext cx="1118178" cy="1410769"/>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45910" y="1407063"/>
            <a:ext cx="10975530" cy="2067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dirty="0">
                <a:latin typeface="Bahnschrift" panose="020B0502040204020203" pitchFamily="34" charset="0"/>
              </a:rPr>
              <a:t>O Zabbix trabalha seguindo algumas lógicas de criação de monitoramento, vamos lá:</a:t>
            </a:r>
          </a:p>
          <a:p>
            <a:endParaRPr lang="pt-BR" sz="2500" b="1" dirty="0">
              <a:latin typeface="Bahnschrift" panose="020B0502040204020203" pitchFamily="34" charset="0"/>
            </a:endParaRPr>
          </a:p>
          <a:p>
            <a:pPr algn="ctr"/>
            <a:r>
              <a:rPr lang="pt-BR" sz="2500" b="1" dirty="0">
                <a:latin typeface="Bahnschrift" panose="020B0502040204020203" pitchFamily="34" charset="0"/>
              </a:rPr>
              <a:t>Host </a:t>
            </a:r>
            <a:r>
              <a:rPr lang="pt-BR" sz="2500" dirty="0">
                <a:latin typeface="Bahnschrift" panose="020B0502040204020203" pitchFamily="34" charset="0"/>
              </a:rPr>
              <a:t>é </a:t>
            </a:r>
            <a:r>
              <a:rPr lang="pt-BR" sz="2500" dirty="0" smtClean="0">
                <a:latin typeface="Bahnschrift" panose="020B0502040204020203" pitchFamily="34" charset="0"/>
              </a:rPr>
              <a:t>todo </a:t>
            </a:r>
            <a:r>
              <a:rPr lang="pt-BR" sz="2500" dirty="0">
                <a:latin typeface="Bahnschrift" panose="020B0502040204020203" pitchFamily="34" charset="0"/>
              </a:rPr>
              <a:t>ativo de rede acessível via </a:t>
            </a:r>
            <a:r>
              <a:rPr lang="pt-BR" sz="2500" dirty="0" smtClean="0">
                <a:latin typeface="Bahnschrift" panose="020B0502040204020203" pitchFamily="34" charset="0"/>
              </a:rPr>
              <a:t>IP a ser monitorado</a:t>
            </a:r>
            <a:endParaRPr lang="pt-BR" sz="2500" dirty="0">
              <a:latin typeface="Bahnschrift" panose="020B0502040204020203" pitchFamily="34" charset="0"/>
            </a:endParaRPr>
          </a:p>
          <a:p>
            <a:endParaRPr lang="pt-BR" dirty="0">
              <a:latin typeface="Bahnschrift" panose="020B0502040204020203" pitchFamily="34" charset="0"/>
            </a:endParaRPr>
          </a:p>
        </p:txBody>
      </p:sp>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840" y="3048728"/>
            <a:ext cx="2340981" cy="1755736"/>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54" y="5252417"/>
            <a:ext cx="2620663" cy="757535"/>
          </a:xfrm>
          <a:prstGeom prst="rect">
            <a:avLst/>
          </a:prstGeom>
        </p:spPr>
      </p:pic>
      <p:pic>
        <p:nvPicPr>
          <p:cNvPr id="10" name="Imagem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7607" y="4614650"/>
            <a:ext cx="2851707" cy="1604085"/>
          </a:xfrm>
          <a:prstGeom prst="rect">
            <a:avLst/>
          </a:prstGeom>
        </p:spPr>
      </p:pic>
      <p:pic>
        <p:nvPicPr>
          <p:cNvPr id="11" name="Imagem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6115" y="3314978"/>
            <a:ext cx="1766590" cy="1572265"/>
          </a:xfrm>
          <a:prstGeom prst="rect">
            <a:avLst/>
          </a:prstGeom>
        </p:spPr>
      </p:pic>
      <p:pic>
        <p:nvPicPr>
          <p:cNvPr id="14" name="Imagem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1489" y="5002924"/>
            <a:ext cx="2684372" cy="1342186"/>
          </a:xfrm>
          <a:prstGeom prst="rect">
            <a:avLst/>
          </a:prstGeom>
        </p:spPr>
      </p:pic>
      <p:pic>
        <p:nvPicPr>
          <p:cNvPr id="16" name="Imagem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6366" y="3248673"/>
            <a:ext cx="5641245" cy="1638570"/>
          </a:xfrm>
          <a:prstGeom prst="rect">
            <a:avLst/>
          </a:prstGeom>
        </p:spPr>
      </p:pic>
    </p:spTree>
    <p:extLst>
      <p:ext uri="{BB962C8B-B14F-4D97-AF65-F5344CB8AC3E}">
        <p14:creationId xmlns:p14="http://schemas.microsoft.com/office/powerpoint/2010/main" val="151674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42537"/>
            <a:ext cx="9571337" cy="1690979"/>
          </a:xfrm>
        </p:spPr>
        <p:txBody>
          <a:bodyPr>
            <a:normAutofit/>
          </a:bodyPr>
          <a:lstStyle/>
          <a:p>
            <a:r>
              <a:rPr lang="pt-BR" sz="3500" dirty="0">
                <a:latin typeface="Bahnschrift" panose="020B0502040204020203" pitchFamily="34" charset="0"/>
              </a:rPr>
              <a:t>Como funciona o monitoramento com </a:t>
            </a:r>
            <a:r>
              <a:rPr lang="pt-BR" sz="3500" dirty="0" smtClean="0">
                <a:latin typeface="Bahnschrift" panose="020B0502040204020203" pitchFamily="34" charset="0"/>
              </a:rPr>
              <a:t>Zabbix</a:t>
            </a:r>
            <a:r>
              <a:rPr lang="pt-BR" sz="3500" dirty="0">
                <a:latin typeface="Bahnschrift" panose="020B0502040204020203" pitchFamily="34" charset="0"/>
              </a:rPr>
              <a:t>?</a:t>
            </a:r>
            <a:r>
              <a:rPr lang="pt-BR" dirty="0">
                <a:latin typeface="Bahnschrift" panose="020B0502040204020203" pitchFamily="34" charset="0"/>
              </a:rPr>
              <a:t/>
            </a:r>
            <a:br>
              <a:rPr lang="pt-BR" dirty="0">
                <a:latin typeface="Bahnschrift" panose="020B0502040204020203" pitchFamily="34" charset="0"/>
              </a:rPr>
            </a:b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8735" y="5002924"/>
            <a:ext cx="1118178" cy="1410769"/>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750137" y="1682815"/>
            <a:ext cx="10691725" cy="35117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b="1" dirty="0" smtClean="0">
                <a:latin typeface="Bahnschrift" panose="020B0502040204020203" pitchFamily="34" charset="0"/>
              </a:rPr>
              <a:t>Grupo</a:t>
            </a:r>
            <a:r>
              <a:rPr lang="pt-BR" sz="2500" dirty="0" smtClean="0">
                <a:latin typeface="Bahnschrift" panose="020B0502040204020203" pitchFamily="34" charset="0"/>
              </a:rPr>
              <a:t> </a:t>
            </a:r>
            <a:r>
              <a:rPr lang="pt-BR" sz="2500" dirty="0">
                <a:latin typeface="Bahnschrift" panose="020B0502040204020203" pitchFamily="34" charset="0"/>
              </a:rPr>
              <a:t>engloba um ou mais hosts, isso por que um host não pode ficar sozinho, ele deve por regra pertencer a um grupo.</a:t>
            </a:r>
          </a:p>
          <a:p>
            <a:endParaRPr lang="pt-BR" sz="2500" dirty="0">
              <a:latin typeface="Bahnschrift" panose="020B0502040204020203" pitchFamily="34" charset="0"/>
            </a:endParaRPr>
          </a:p>
          <a:p>
            <a:r>
              <a:rPr lang="pt-BR" sz="2500" b="1" dirty="0">
                <a:latin typeface="Bahnschrift" panose="020B0502040204020203" pitchFamily="34" charset="0"/>
              </a:rPr>
              <a:t>Item</a:t>
            </a:r>
            <a:r>
              <a:rPr lang="pt-BR" sz="2500" dirty="0">
                <a:latin typeface="Bahnschrift" panose="020B0502040204020203" pitchFamily="34" charset="0"/>
              </a:rPr>
              <a:t> é aquilo que pode ser monitorado em um </a:t>
            </a:r>
            <a:r>
              <a:rPr lang="pt-BR" sz="2500" dirty="0" smtClean="0">
                <a:latin typeface="Bahnschrift" panose="020B0502040204020203" pitchFamily="34" charset="0"/>
              </a:rPr>
              <a:t>host como: </a:t>
            </a:r>
            <a:r>
              <a:rPr lang="pt-BR" sz="2500" dirty="0">
                <a:latin typeface="Bahnschrift" panose="020B0502040204020203" pitchFamily="34" charset="0"/>
              </a:rPr>
              <a:t>disco, </a:t>
            </a:r>
            <a:r>
              <a:rPr lang="pt-BR" sz="2500" dirty="0" smtClean="0">
                <a:latin typeface="Bahnschrift" panose="020B0502040204020203" pitchFamily="34" charset="0"/>
              </a:rPr>
              <a:t>memória, DNS</a:t>
            </a:r>
            <a:r>
              <a:rPr lang="pt-BR" sz="2500" dirty="0">
                <a:latin typeface="Bahnschrift" panose="020B0502040204020203" pitchFamily="34" charset="0"/>
              </a:rPr>
              <a:t>, </a:t>
            </a:r>
            <a:r>
              <a:rPr lang="pt-BR" sz="2500" dirty="0" smtClean="0">
                <a:latin typeface="Bahnschrift" panose="020B0502040204020203" pitchFamily="34" charset="0"/>
              </a:rPr>
              <a:t>banco de dados, checagem de portas, respostas a </a:t>
            </a:r>
            <a:r>
              <a:rPr lang="pt-BR" sz="2500" dirty="0" err="1" smtClean="0">
                <a:latin typeface="Bahnschrift" panose="020B0502040204020203" pitchFamily="34" charset="0"/>
              </a:rPr>
              <a:t>ping</a:t>
            </a:r>
            <a:r>
              <a:rPr lang="pt-BR" sz="2500" dirty="0" smtClean="0">
                <a:latin typeface="Bahnschrift" panose="020B0502040204020203" pitchFamily="34" charset="0"/>
              </a:rPr>
              <a:t>, etc...</a:t>
            </a:r>
            <a:endParaRPr lang="pt-BR" sz="2500" dirty="0">
              <a:latin typeface="Bahnschrift" panose="020B0502040204020203" pitchFamily="34" charset="0"/>
            </a:endParaRPr>
          </a:p>
          <a:p>
            <a:endParaRPr lang="pt-BR" dirty="0">
              <a:latin typeface="Bahnschrift" panose="020B0502040204020203" pitchFamily="34" charset="0"/>
            </a:endParaRPr>
          </a:p>
          <a:p>
            <a:r>
              <a:rPr lang="pt-BR" dirty="0" smtClean="0">
                <a:latin typeface="Bahnschrift" panose="020B0502040204020203" pitchFamily="34" charset="0"/>
              </a:rPr>
              <a:t/>
            </a:r>
            <a:br>
              <a:rPr lang="pt-BR" dirty="0" smtClean="0">
                <a:latin typeface="Bahnschrift" panose="020B0502040204020203" pitchFamily="34" charset="0"/>
              </a:rPr>
            </a:br>
            <a:endParaRPr lang="pt-BR" dirty="0"/>
          </a:p>
        </p:txBody>
      </p:sp>
      <p:pic>
        <p:nvPicPr>
          <p:cNvPr id="3" name="Imagem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963" y="4104892"/>
            <a:ext cx="1524657" cy="1439184"/>
          </a:xfrm>
          <a:prstGeom prst="rect">
            <a:avLst/>
          </a:prstGeom>
        </p:spPr>
      </p:pic>
      <p:pic>
        <p:nvPicPr>
          <p:cNvPr id="4" name="Imagem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4620" y="5112109"/>
            <a:ext cx="1562855" cy="126341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230" y="5328683"/>
            <a:ext cx="2051721" cy="105603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8528" y="5118660"/>
            <a:ext cx="2136658" cy="1318532"/>
          </a:xfrm>
          <a:prstGeom prst="rect">
            <a:avLst/>
          </a:prstGeom>
        </p:spPr>
      </p:pic>
      <p:pic>
        <p:nvPicPr>
          <p:cNvPr id="11" name="Imagem 10"/>
          <p:cNvPicPr>
            <a:picLocks noChangeAspect="1"/>
          </p:cNvPicPr>
          <p:nvPr/>
        </p:nvPicPr>
        <p:blipFill rotWithShape="1">
          <a:blip r:embed="rId8">
            <a:extLst>
              <a:ext uri="{28A0092B-C50C-407E-A947-70E740481C1C}">
                <a14:useLocalDpi xmlns:a14="http://schemas.microsoft.com/office/drawing/2010/main" val="0"/>
              </a:ext>
            </a:extLst>
          </a:blip>
          <a:srcRect t="39487" b="35163"/>
          <a:stretch/>
        </p:blipFill>
        <p:spPr>
          <a:xfrm>
            <a:off x="4173780" y="4245292"/>
            <a:ext cx="3139325" cy="795804"/>
          </a:xfrm>
          <a:prstGeom prst="rect">
            <a:avLst/>
          </a:prstGeom>
        </p:spPr>
      </p:pic>
      <p:pic>
        <p:nvPicPr>
          <p:cNvPr id="13" name="Imagem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66857" y="4133881"/>
            <a:ext cx="2057951" cy="869043"/>
          </a:xfrm>
          <a:prstGeom prst="rect">
            <a:avLst/>
          </a:prstGeom>
        </p:spPr>
      </p:pic>
    </p:spTree>
    <p:extLst>
      <p:ext uri="{BB962C8B-B14F-4D97-AF65-F5344CB8AC3E}">
        <p14:creationId xmlns:p14="http://schemas.microsoft.com/office/powerpoint/2010/main" val="1460511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42537"/>
            <a:ext cx="9571337" cy="1690979"/>
          </a:xfrm>
        </p:spPr>
        <p:txBody>
          <a:bodyPr>
            <a:normAutofit/>
          </a:bodyPr>
          <a:lstStyle/>
          <a:p>
            <a:r>
              <a:rPr lang="pt-BR" sz="3500" dirty="0">
                <a:latin typeface="Bahnschrift" panose="020B0502040204020203" pitchFamily="34" charset="0"/>
              </a:rPr>
              <a:t>Como funciona o monitoramento com </a:t>
            </a:r>
            <a:r>
              <a:rPr lang="pt-BR" sz="3500" dirty="0" smtClean="0">
                <a:latin typeface="Bahnschrift" panose="020B0502040204020203" pitchFamily="34" charset="0"/>
              </a:rPr>
              <a:t>Zabbix</a:t>
            </a:r>
            <a:r>
              <a:rPr lang="pt-BR" sz="3500" dirty="0">
                <a:latin typeface="Bahnschrift" panose="020B0502040204020203" pitchFamily="34" charset="0"/>
              </a:rPr>
              <a:t>?</a:t>
            </a:r>
            <a:r>
              <a:rPr lang="pt-BR" dirty="0">
                <a:latin typeface="Bahnschrift" panose="020B0502040204020203" pitchFamily="34" charset="0"/>
              </a:rPr>
              <a:t/>
            </a:r>
            <a:br>
              <a:rPr lang="pt-BR" dirty="0">
                <a:latin typeface="Bahnschrift" panose="020B0502040204020203" pitchFamily="34" charset="0"/>
              </a:rPr>
            </a:b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8735" y="5002924"/>
            <a:ext cx="1118178" cy="1410769"/>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45910" y="1407063"/>
            <a:ext cx="10691725" cy="545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2600" dirty="0">
              <a:latin typeface="Bahnschrift" panose="020B0502040204020203" pitchFamily="34" charset="0"/>
            </a:endParaRPr>
          </a:p>
          <a:p>
            <a:r>
              <a:rPr lang="pt-BR" sz="2600" b="1" dirty="0">
                <a:latin typeface="Bahnschrift" panose="020B0502040204020203" pitchFamily="34" charset="0"/>
              </a:rPr>
              <a:t>Trigger</a:t>
            </a:r>
            <a:r>
              <a:rPr lang="pt-BR" sz="2600" dirty="0">
                <a:latin typeface="Bahnschrift" panose="020B0502040204020203" pitchFamily="34" charset="0"/>
              </a:rPr>
              <a:t> monitora os valores retornados pelos itens e caso eles atinjam os parâmetros estabelecidos disparam alertas, e-mail, SMS, Telegram, etc... Importante! Triggers não ativam ações, isso precisa ser configurado.</a:t>
            </a:r>
          </a:p>
          <a:p>
            <a:endParaRPr lang="pt-BR" sz="2600" dirty="0">
              <a:latin typeface="Bahnschrift" panose="020B0502040204020203" pitchFamily="34" charset="0"/>
            </a:endParaRPr>
          </a:p>
          <a:p>
            <a:r>
              <a:rPr lang="pt-BR" sz="2600" b="1" dirty="0">
                <a:latin typeface="Bahnschrift" panose="020B0502040204020203" pitchFamily="34" charset="0"/>
              </a:rPr>
              <a:t>Template</a:t>
            </a:r>
            <a:r>
              <a:rPr lang="pt-BR" sz="2600" dirty="0">
                <a:latin typeface="Bahnschrift" panose="020B0502040204020203" pitchFamily="34" charset="0"/>
              </a:rPr>
              <a:t> é um modelo de </a:t>
            </a:r>
            <a:r>
              <a:rPr lang="pt-BR" sz="2600" dirty="0" smtClean="0">
                <a:latin typeface="Bahnschrift" panose="020B0502040204020203" pitchFamily="34" charset="0"/>
              </a:rPr>
              <a:t>item </a:t>
            </a:r>
            <a:r>
              <a:rPr lang="pt-BR" sz="2600" dirty="0">
                <a:latin typeface="Bahnschrift" panose="020B0502040204020203" pitchFamily="34" charset="0"/>
              </a:rPr>
              <a:t>e configuração que serve de modelo e pode ser atribuído a novos hosts.</a:t>
            </a:r>
          </a:p>
          <a:p>
            <a:endParaRPr lang="pt-BR" sz="2600" dirty="0">
              <a:latin typeface="Bahnschrift" panose="020B0502040204020203" pitchFamily="34" charset="0"/>
            </a:endParaRPr>
          </a:p>
          <a:p>
            <a:r>
              <a:rPr lang="pt-BR" sz="2600" b="1" dirty="0">
                <a:latin typeface="Bahnschrift" panose="020B0502040204020203" pitchFamily="34" charset="0"/>
              </a:rPr>
              <a:t>Evento </a:t>
            </a:r>
            <a:r>
              <a:rPr lang="pt-BR" sz="2600" dirty="0">
                <a:latin typeface="Bahnschrift" panose="020B0502040204020203" pitchFamily="34" charset="0"/>
              </a:rPr>
              <a:t>é a ação gerada após a ativação/desativação de uma trigger.</a:t>
            </a:r>
          </a:p>
          <a:p>
            <a:endParaRPr lang="pt-BR" sz="2600" b="1" dirty="0">
              <a:latin typeface="Bahnschrift" panose="020B0502040204020203" pitchFamily="34" charset="0"/>
            </a:endParaRPr>
          </a:p>
          <a:p>
            <a:r>
              <a:rPr lang="pt-BR" sz="2600" b="1" dirty="0">
                <a:latin typeface="Bahnschrift" panose="020B0502040204020203" pitchFamily="34" charset="0"/>
              </a:rPr>
              <a:t>Action </a:t>
            </a:r>
            <a:r>
              <a:rPr lang="pt-BR" sz="2600" dirty="0">
                <a:latin typeface="Bahnschrift" panose="020B0502040204020203" pitchFamily="34" charset="0"/>
              </a:rPr>
              <a:t>é a ação tomada com a ativação da trigger (envio de mensagem ou execução de comandos)</a:t>
            </a:r>
            <a:r>
              <a:rPr lang="pt-BR" sz="2600" dirty="0" smtClean="0">
                <a:latin typeface="Bahnschrift" panose="020B0502040204020203" pitchFamily="34" charset="0"/>
              </a:rPr>
              <a:t/>
            </a:r>
            <a:br>
              <a:rPr lang="pt-BR" sz="2600" dirty="0" smtClean="0">
                <a:latin typeface="Bahnschrift" panose="020B0502040204020203" pitchFamily="34" charset="0"/>
              </a:rPr>
            </a:br>
            <a:endParaRPr lang="pt-BR" sz="2600" dirty="0"/>
          </a:p>
        </p:txBody>
      </p:sp>
    </p:spTree>
    <p:extLst>
      <p:ext uri="{BB962C8B-B14F-4D97-AF65-F5344CB8AC3E}">
        <p14:creationId xmlns:p14="http://schemas.microsoft.com/office/powerpoint/2010/main" val="883657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a:latin typeface="Bahnschrift" panose="020B0502040204020203" pitchFamily="34" charset="0"/>
              </a:rPr>
              <a:t>Como funciona o </a:t>
            </a:r>
            <a:r>
              <a:rPr lang="pt-BR" sz="3600" dirty="0" smtClean="0">
                <a:latin typeface="Bahnschrift" panose="020B0502040204020203" pitchFamily="34" charset="0"/>
              </a:rPr>
              <a:t>monitoramento </a:t>
            </a:r>
            <a:r>
              <a:rPr lang="pt-BR" sz="3600" dirty="0">
                <a:latin typeface="Bahnschrift" panose="020B0502040204020203" pitchFamily="34" charset="0"/>
              </a:rPr>
              <a:t>com Zabbix?</a:t>
            </a: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94227" y="1215003"/>
            <a:ext cx="10483677" cy="5811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200" dirty="0" smtClean="0">
                <a:latin typeface="Bahnschrift" panose="020B0502040204020203" pitchFamily="34" charset="0"/>
              </a:rPr>
              <a:t>Coleta de dados: verificação de disponibilidade e desempenho, suporta SNMP, pode ser executada pelo servidor, proxy ou pelos agentes</a:t>
            </a:r>
          </a:p>
          <a:p>
            <a:endParaRPr lang="pt-BR" sz="2200" dirty="0" smtClean="0">
              <a:latin typeface="Bahnschrift" panose="020B0502040204020203" pitchFamily="34" charset="0"/>
            </a:endParaRPr>
          </a:p>
          <a:p>
            <a:r>
              <a:rPr lang="pt-BR" sz="2200" dirty="0" smtClean="0">
                <a:latin typeface="Bahnschrift" panose="020B0502040204020203" pitchFamily="34" charset="0"/>
              </a:rPr>
              <a:t>Alertas configuráveis: notificações podem utilizar-se de valores definidos em macros, podem incluir comandos remotos</a:t>
            </a:r>
          </a:p>
          <a:p>
            <a:endParaRPr lang="pt-BR" sz="2200" dirty="0">
              <a:latin typeface="Bahnschrift" panose="020B0502040204020203" pitchFamily="34" charset="0"/>
            </a:endParaRPr>
          </a:p>
          <a:p>
            <a:r>
              <a:rPr lang="pt-BR" sz="2200" dirty="0" smtClean="0">
                <a:latin typeface="Bahnschrift" panose="020B0502040204020203" pitchFamily="34" charset="0"/>
              </a:rPr>
              <a:t>Diversas opções de visualização: mapas de rede, telas customizáveis</a:t>
            </a:r>
          </a:p>
          <a:p>
            <a:endParaRPr lang="pt-BR" sz="2200" dirty="0">
              <a:latin typeface="Bahnschrift" panose="020B0502040204020203" pitchFamily="34" charset="0"/>
            </a:endParaRPr>
          </a:p>
          <a:p>
            <a:r>
              <a:rPr lang="pt-BR" sz="2200" dirty="0" smtClean="0">
                <a:latin typeface="Bahnschrift" panose="020B0502040204020203" pitchFamily="34" charset="0"/>
              </a:rPr>
              <a:t>Histórico e armazenamento de dados: os dados são armazenados em banco, histórico é configurável</a:t>
            </a:r>
          </a:p>
          <a:p>
            <a:endParaRPr lang="pt-BR" sz="2200" dirty="0" smtClean="0">
              <a:latin typeface="Bahnschrift" panose="020B0502040204020203" pitchFamily="34" charset="0"/>
            </a:endParaRPr>
          </a:p>
          <a:p>
            <a:r>
              <a:rPr lang="pt-BR" sz="2200" dirty="0" smtClean="0">
                <a:latin typeface="Bahnschrift" panose="020B0502040204020203" pitchFamily="34" charset="0"/>
              </a:rPr>
              <a:t>Configuração simplificada: todo elemento monitorado é um host</a:t>
            </a:r>
          </a:p>
          <a:p>
            <a:endParaRPr lang="pt-BR" sz="2200" dirty="0">
              <a:latin typeface="Bahnschrift" panose="020B0502040204020203" pitchFamily="34" charset="0"/>
            </a:endParaRPr>
          </a:p>
          <a:p>
            <a:r>
              <a:rPr lang="pt-BR" sz="2200" dirty="0" smtClean="0">
                <a:latin typeface="Bahnschrift" panose="020B0502040204020203" pitchFamily="34" charset="0"/>
              </a:rPr>
              <a:t>Uso de </a:t>
            </a:r>
            <a:r>
              <a:rPr lang="pt-BR" sz="2200" dirty="0" err="1" smtClean="0">
                <a:latin typeface="Bahnschrift" panose="020B0502040204020203" pitchFamily="34" charset="0"/>
              </a:rPr>
              <a:t>templates</a:t>
            </a:r>
            <a:r>
              <a:rPr lang="pt-BR" sz="2200" dirty="0" smtClean="0">
                <a:latin typeface="Bahnschrift" panose="020B0502040204020203" pitchFamily="34" charset="0"/>
              </a:rPr>
              <a:t>: agrupamento de verificações de </a:t>
            </a:r>
            <a:r>
              <a:rPr lang="pt-BR" sz="2200" dirty="0" err="1" smtClean="0">
                <a:latin typeface="Bahnschrift" panose="020B0502040204020203" pitchFamily="34" charset="0"/>
              </a:rPr>
              <a:t>templates</a:t>
            </a:r>
            <a:r>
              <a:rPr lang="pt-BR" sz="2200" dirty="0" smtClean="0">
                <a:latin typeface="Bahnschrift" panose="020B0502040204020203" pitchFamily="34" charset="0"/>
              </a:rPr>
              <a:t>, </a:t>
            </a:r>
            <a:r>
              <a:rPr lang="pt-BR" sz="2200" dirty="0" err="1" smtClean="0">
                <a:latin typeface="Bahnschrift" panose="020B0502040204020203" pitchFamily="34" charset="0"/>
              </a:rPr>
              <a:t>templates</a:t>
            </a:r>
            <a:r>
              <a:rPr lang="pt-BR" sz="2200" dirty="0" smtClean="0">
                <a:latin typeface="Bahnschrift" panose="020B0502040204020203" pitchFamily="34" charset="0"/>
              </a:rPr>
              <a:t> podem herdar propriedades de outros </a:t>
            </a:r>
            <a:r>
              <a:rPr lang="pt-BR" sz="2200" dirty="0" err="1" smtClean="0">
                <a:latin typeface="Bahnschrift" panose="020B0502040204020203" pitchFamily="34" charset="0"/>
              </a:rPr>
              <a:t>templates</a:t>
            </a:r>
            <a:endParaRPr lang="pt-BR" sz="2200" dirty="0">
              <a:latin typeface="Bahnschrift" panose="020B0502040204020203" pitchFamily="34" charset="0"/>
            </a:endParaRPr>
          </a:p>
          <a:p>
            <a:pPr marL="571500" indent="-571500">
              <a:buFont typeface="Arial" panose="020B0604020202020204" pitchFamily="34" charset="0"/>
              <a:buChar char="•"/>
            </a:pPr>
            <a:endParaRPr lang="pt-BR" sz="2200" dirty="0" smtClean="0">
              <a:latin typeface="Bahnschrift" panose="020B0502040204020203" pitchFamily="34" charset="0"/>
            </a:endParaRPr>
          </a:p>
          <a:p>
            <a:pPr marL="571500" indent="-571500">
              <a:buFont typeface="Arial" panose="020B0604020202020204" pitchFamily="34" charset="0"/>
              <a:buChar char="•"/>
            </a:pPr>
            <a:endParaRPr lang="pt-BR" sz="2200" dirty="0" smtClean="0">
              <a:latin typeface="Bahnschrift" panose="020B0502040204020203" pitchFamily="34" charset="0"/>
            </a:endParaRPr>
          </a:p>
        </p:txBody>
      </p:sp>
    </p:spTree>
    <p:extLst>
      <p:ext uri="{BB962C8B-B14F-4D97-AF65-F5344CB8AC3E}">
        <p14:creationId xmlns:p14="http://schemas.microsoft.com/office/powerpoint/2010/main" val="1303823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351500" y="360224"/>
            <a:ext cx="8506097" cy="963609"/>
          </a:xfrm>
        </p:spPr>
        <p:txBody>
          <a:bodyPr/>
          <a:lstStyle/>
          <a:p>
            <a:r>
              <a:rPr lang="pt-BR" dirty="0" smtClean="0">
                <a:latin typeface="Bahnschrift" panose="020B0502040204020203" pitchFamily="34" charset="0"/>
              </a:rPr>
              <a:t>Agenda</a:t>
            </a:r>
            <a:endParaRPr lang="pt-BR" dirty="0">
              <a:latin typeface="Bahnschrift" panose="020B0502040204020203" pitchFamily="34" charset="0"/>
            </a:endParaRP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1156138" y="1684058"/>
            <a:ext cx="9372525" cy="445398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pt-BR" smtClean="0">
                <a:latin typeface="Bahnschrift" panose="020B0502040204020203" pitchFamily="34" charset="0"/>
              </a:rPr>
              <a:t>A importância do monitoramento</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NMS –Network Management System (e o que é isso?)</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Softwares de Monitoramento</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Who is Zabbix? </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De quem foi a ideia?</a:t>
            </a:r>
          </a:p>
          <a:p>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Como funciona o monitoramento com Zabbix?</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Arquitetura do Ambiente com Zabbix</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Hands On</a:t>
            </a:r>
          </a:p>
          <a:p>
            <a:pPr marL="571500" indent="-571500">
              <a:buFont typeface="Arial" panose="020B0604020202020204" pitchFamily="34" charset="0"/>
              <a:buChar char="•"/>
            </a:pPr>
            <a:endParaRPr lang="pt-BR" smtClean="0">
              <a:latin typeface="Bahnschrift" panose="020B0502040204020203" pitchFamily="34" charset="0"/>
            </a:endParaRPr>
          </a:p>
          <a:p>
            <a:pPr marL="571500" indent="-571500">
              <a:buFont typeface="Arial" panose="020B0604020202020204" pitchFamily="34" charset="0"/>
              <a:buChar char="•"/>
            </a:pPr>
            <a:r>
              <a:rPr lang="pt-BR" smtClean="0">
                <a:latin typeface="Bahnschrift" panose="020B0502040204020203" pitchFamily="34" charset="0"/>
              </a:rPr>
              <a:t>Dúvidas</a:t>
            </a:r>
            <a:endParaRPr lang="pt-BR" dirty="0">
              <a:latin typeface="Bahnschrift" panose="020B0502040204020203" pitchFamily="34" charset="0"/>
            </a:endParaRPr>
          </a:p>
        </p:txBody>
      </p:sp>
    </p:spTree>
    <p:extLst>
      <p:ext uri="{BB962C8B-B14F-4D97-AF65-F5344CB8AC3E}">
        <p14:creationId xmlns:p14="http://schemas.microsoft.com/office/powerpoint/2010/main" val="416959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698730" y="2217288"/>
            <a:ext cx="5884950" cy="48193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pt-BR" sz="2500" dirty="0" smtClean="0">
                <a:latin typeface="Bahnschrift" panose="020B0502040204020203" pitchFamily="34" charset="0"/>
              </a:rPr>
              <a:t>Servidor: componente central da solução</a:t>
            </a:r>
            <a:r>
              <a:rPr lang="pt-BR" sz="2500" dirty="0">
                <a:latin typeface="Bahnschrift" panose="020B0502040204020203" pitchFamily="34" charset="0"/>
              </a:rPr>
              <a:t>, interage com os proxies e agentes, calcula as mudanças de estado nas triggers, envia notificações, controla o repositório central de dados em </a:t>
            </a:r>
            <a:r>
              <a:rPr lang="pt-BR" sz="2500" dirty="0" smtClean="0">
                <a:latin typeface="Bahnschrift" panose="020B0502040204020203" pitchFamily="34" charset="0"/>
              </a:rPr>
              <a:t>ambientes centralizados os agentes enviam os dados coletados para ele. Em ambientes descentralizados o envio é feito pelo </a:t>
            </a:r>
            <a:r>
              <a:rPr lang="pt-BR" sz="2500" dirty="0">
                <a:latin typeface="Bahnschrift" panose="020B0502040204020203" pitchFamily="34" charset="0"/>
              </a:rPr>
              <a:t>proxy. Em instalações pequenas e médias o banco de dados e a interface web podem ser instalados no mesmo server.</a:t>
            </a: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p:txBody>
      </p:sp>
      <p:pic>
        <p:nvPicPr>
          <p:cNvPr id="3" name="Imagem 2"/>
          <p:cNvPicPr>
            <a:picLocks noChangeAspect="1"/>
          </p:cNvPicPr>
          <p:nvPr/>
        </p:nvPicPr>
        <p:blipFill>
          <a:blip r:embed="rId3"/>
          <a:stretch>
            <a:fillRect/>
          </a:stretch>
        </p:blipFill>
        <p:spPr>
          <a:xfrm>
            <a:off x="6583680" y="1433014"/>
            <a:ext cx="5257068" cy="4106821"/>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Tree>
    <p:extLst>
      <p:ext uri="{BB962C8B-B14F-4D97-AF65-F5344CB8AC3E}">
        <p14:creationId xmlns:p14="http://schemas.microsoft.com/office/powerpoint/2010/main" val="3943982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870122" y="1788944"/>
            <a:ext cx="10483677" cy="42380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2500" dirty="0" smtClean="0">
              <a:latin typeface="Bahnschrift" panose="020B0502040204020203" pitchFamily="34" charset="0"/>
            </a:endParaRPr>
          </a:p>
          <a:p>
            <a:r>
              <a:rPr lang="pt-BR" sz="2500" dirty="0" smtClean="0">
                <a:latin typeface="Bahnschrift" panose="020B0502040204020203" pitchFamily="34" charset="0"/>
              </a:rPr>
              <a:t>Banco de dados: todas as informações e os dados recebidos são armazenados em um banco de dados</a:t>
            </a:r>
          </a:p>
          <a:p>
            <a:endParaRPr lang="pt-BR" sz="2500" dirty="0" smtClean="0">
              <a:latin typeface="Bahnschrift" panose="020B0502040204020203" pitchFamily="34" charset="0"/>
            </a:endParaRPr>
          </a:p>
          <a:p>
            <a:r>
              <a:rPr lang="pt-BR" sz="2500" dirty="0" smtClean="0">
                <a:latin typeface="Bahnschrift" panose="020B0502040204020203" pitchFamily="34" charset="0"/>
              </a:rPr>
              <a:t>Interface web: facilita o gerenciamento da aplicação e normalmente fica na mesma máquina do Servidor Zabbix (mas pode ser colocada em outro se for o caso)</a:t>
            </a:r>
          </a:p>
          <a:p>
            <a:endParaRPr lang="pt-BR" sz="2500" dirty="0" smtClean="0">
              <a:latin typeface="Bahnschrift" panose="020B0502040204020203" pitchFamily="34" charset="0"/>
            </a:endParaRPr>
          </a:p>
          <a:p>
            <a:endParaRPr lang="pt-BR" sz="2500" dirty="0">
              <a:latin typeface="Bahnschrift" panose="020B0502040204020203" pitchFamily="34" charset="0"/>
            </a:endParaRPr>
          </a:p>
          <a:p>
            <a:endParaRPr lang="pt-BR" sz="2500" dirty="0" smtClean="0">
              <a:latin typeface="Bahnschrift" panose="020B0502040204020203" pitchFamily="34" charset="0"/>
            </a:endParaRPr>
          </a:p>
          <a:p>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2332443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854161" y="1046838"/>
            <a:ext cx="10483677" cy="47853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pt-BR" sz="2500" dirty="0" smtClean="0">
              <a:latin typeface="Bahnschrift" panose="020B0502040204020203" pitchFamily="34" charset="0"/>
            </a:endParaRPr>
          </a:p>
          <a:p>
            <a:endParaRPr lang="pt-BR" sz="2500" dirty="0" smtClean="0">
              <a:latin typeface="Bahnschrift" panose="020B0502040204020203" pitchFamily="34" charset="0"/>
            </a:endParaRPr>
          </a:p>
          <a:p>
            <a:r>
              <a:rPr lang="pt-BR" sz="2500" dirty="0" smtClean="0">
                <a:latin typeface="Bahnschrift" panose="020B0502040204020203" pitchFamily="34" charset="0"/>
              </a:rPr>
              <a:t>Proxy: coleta os dados de desempenho e disponibilidade respondendo em nome do Server Zabbix. Ele é um componente opcional que distribui a carga de coletas em ambientes de grande porte, assim que ele envia os dados para o server ele exclui de seu buffer. Lembrando que podem ser adicionados tantos servidores proxy conforme a necessidade. Essa solução é ideal para monitoração centralizada para localidades geograficamente dispersas, porém ele requer um banco de dados separado do server, geralmente nesses casos é usado o </a:t>
            </a:r>
            <a:r>
              <a:rPr lang="pt-BR" sz="2500" dirty="0" err="1" smtClean="0">
                <a:latin typeface="Bahnschrift" panose="020B0502040204020203" pitchFamily="34" charset="0"/>
              </a:rPr>
              <a:t>SQLite</a:t>
            </a:r>
            <a:r>
              <a:rPr lang="pt-BR" sz="2500" dirty="0" smtClean="0">
                <a:latin typeface="Bahnschrift" panose="020B0502040204020203" pitchFamily="34" charset="0"/>
              </a:rPr>
              <a:t>.</a:t>
            </a:r>
          </a:p>
          <a:p>
            <a:pPr marL="571500" indent="-571500">
              <a:buFont typeface="Arial" panose="020B0604020202020204" pitchFamily="34" charset="0"/>
              <a:buChar char="•"/>
            </a:pPr>
            <a:endParaRPr lang="pt-BR" sz="2500" dirty="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2646173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5"/>
          <a:stretch>
            <a:fillRect/>
          </a:stretch>
        </p:blipFill>
        <p:spPr>
          <a:xfrm>
            <a:off x="1510674" y="1407062"/>
            <a:ext cx="8866133" cy="4695689"/>
          </a:xfrm>
          <a:prstGeom prst="rect">
            <a:avLst/>
          </a:prstGeom>
        </p:spPr>
      </p:pic>
    </p:spTree>
    <p:extLst>
      <p:ext uri="{BB962C8B-B14F-4D97-AF65-F5344CB8AC3E}">
        <p14:creationId xmlns:p14="http://schemas.microsoft.com/office/powerpoint/2010/main" val="1481201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743998" y="2774731"/>
            <a:ext cx="10483677" cy="2898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pt-BR" sz="2500" dirty="0" smtClean="0">
              <a:latin typeface="Bahnschrift" panose="020B0502040204020203" pitchFamily="34" charset="0"/>
            </a:endParaRPr>
          </a:p>
          <a:p>
            <a:pPr algn="just"/>
            <a:r>
              <a:rPr lang="pt-BR" sz="2500" dirty="0">
                <a:latin typeface="Bahnschrift" panose="020B0502040204020203" pitchFamily="34" charset="0"/>
              </a:rPr>
              <a:t>O agente Zabbix é instalado no dispositivo </a:t>
            </a:r>
            <a:r>
              <a:rPr lang="pt-BR" sz="2500" dirty="0" smtClean="0">
                <a:latin typeface="Bahnschrift" panose="020B0502040204020203" pitchFamily="34" charset="0"/>
              </a:rPr>
              <a:t>a ser monitorado. Possui </a:t>
            </a:r>
            <a:r>
              <a:rPr lang="pt-BR" sz="2500" dirty="0">
                <a:latin typeface="Bahnschrift" panose="020B0502040204020203" pitchFamily="34" charset="0"/>
              </a:rPr>
              <a:t>capacidade de monitorar ativamente os recursos e aplicações locais (discos e partições, memória, estatísticas do processador, </a:t>
            </a:r>
            <a:r>
              <a:rPr lang="pt-BR" sz="2500" dirty="0" err="1">
                <a:latin typeface="Bahnschrift" panose="020B0502040204020203" pitchFamily="34" charset="0"/>
              </a:rPr>
              <a:t>etc</a:t>
            </a:r>
            <a:r>
              <a:rPr lang="pt-BR" sz="2500" dirty="0">
                <a:latin typeface="Bahnschrift" panose="020B0502040204020203" pitchFamily="34" charset="0"/>
              </a:rPr>
              <a:t>).</a:t>
            </a:r>
          </a:p>
          <a:p>
            <a:pPr algn="just"/>
            <a:r>
              <a:rPr lang="pt-BR" sz="2500" dirty="0">
                <a:latin typeface="Bahnschrift" panose="020B0502040204020203" pitchFamily="34" charset="0"/>
              </a:rPr>
              <a:t>O agente concentra as informações locais sobre o dispositivo monitorado para posterior envio ao servidor ou </a:t>
            </a:r>
            <a:r>
              <a:rPr lang="pt-BR" sz="2500" dirty="0" smtClean="0">
                <a:latin typeface="Bahnschrift" panose="020B0502040204020203" pitchFamily="34" charset="0"/>
              </a:rPr>
              <a:t>proxy.</a:t>
            </a:r>
          </a:p>
          <a:p>
            <a:pPr algn="just"/>
            <a:r>
              <a:rPr lang="pt-BR" sz="2500" dirty="0" smtClean="0">
                <a:latin typeface="Bahnschrift" panose="020B0502040204020203" pitchFamily="34" charset="0"/>
              </a:rPr>
              <a:t>Em </a:t>
            </a:r>
            <a:r>
              <a:rPr lang="pt-BR" sz="2500" dirty="0">
                <a:latin typeface="Bahnschrift" panose="020B0502040204020203" pitchFamily="34" charset="0"/>
              </a:rPr>
              <a:t>uma verificação passiva o agente responde à uma requisição de informações. O servidor ou o proxy Zabbix requisitam o dado toda vez que é necessário (uso de CPU, memória, disco, </a:t>
            </a:r>
            <a:r>
              <a:rPr lang="pt-BR" sz="2500" dirty="0" err="1">
                <a:latin typeface="Bahnschrift" panose="020B0502040204020203" pitchFamily="34" charset="0"/>
              </a:rPr>
              <a:t>etc</a:t>
            </a:r>
            <a:r>
              <a:rPr lang="pt-BR" sz="2500" dirty="0">
                <a:latin typeface="Bahnschrift" panose="020B0502040204020203" pitchFamily="34" charset="0"/>
              </a:rPr>
              <a:t>), o agente responde com o resultado do teste solicitado.</a:t>
            </a:r>
          </a:p>
          <a:p>
            <a:pPr algn="just"/>
            <a:r>
              <a:rPr lang="pt-BR" sz="2500" dirty="0" smtClean="0">
                <a:latin typeface="Bahnschrift" panose="020B0502040204020203" pitchFamily="34" charset="0"/>
              </a:rPr>
              <a:t> </a:t>
            </a:r>
          </a:p>
          <a:p>
            <a:pPr algn="just"/>
            <a:r>
              <a:rPr lang="pt-BR" sz="2500" dirty="0">
                <a:latin typeface="Bahnschrift" panose="020B0502040204020203" pitchFamily="34" charset="0"/>
              </a:rPr>
              <a:t> </a:t>
            </a:r>
            <a:r>
              <a:rPr lang="pt-BR" sz="2500" dirty="0" smtClean="0">
                <a:latin typeface="Bahnschrift" panose="020B0502040204020203" pitchFamily="34" charset="0"/>
              </a:rPr>
              <a:t>      </a:t>
            </a:r>
            <a:endParaRPr lang="pt-BR" sz="2500" dirty="0">
              <a:latin typeface="Bahnschrift" panose="020B0502040204020203" pitchFamily="34" charset="0"/>
            </a:endParaRPr>
          </a:p>
          <a:p>
            <a:pPr marL="571500" indent="-571500" algn="just">
              <a:buFont typeface="Arial" panose="020B0604020202020204" pitchFamily="34" charset="0"/>
              <a:buChar char="•"/>
            </a:pPr>
            <a:endParaRPr lang="pt-BR" sz="2500" dirty="0" smtClean="0">
              <a:latin typeface="Bahnschrift" panose="020B0502040204020203" pitchFamily="34" charset="0"/>
            </a:endParaRPr>
          </a:p>
          <a:p>
            <a:pPr marL="571500" indent="-571500" algn="just">
              <a:buFont typeface="Arial" panose="020B0604020202020204" pitchFamily="34" charset="0"/>
              <a:buChar char="•"/>
            </a:pPr>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575122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854161" y="2949913"/>
            <a:ext cx="10483677" cy="21160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pt-BR" sz="2500" dirty="0" smtClean="0">
              <a:latin typeface="Bahnschrift" panose="020B0502040204020203" pitchFamily="34" charset="0"/>
            </a:endParaRPr>
          </a:p>
          <a:p>
            <a:pPr algn="just"/>
            <a:r>
              <a:rPr lang="pt-BR" sz="2500" dirty="0" smtClean="0">
                <a:latin typeface="Bahnschrift" panose="020B0502040204020203" pitchFamily="34" charset="0"/>
              </a:rPr>
              <a:t>O </a:t>
            </a:r>
            <a:r>
              <a:rPr lang="pt-BR" sz="2500" dirty="0">
                <a:latin typeface="Bahnschrift" panose="020B0502040204020203" pitchFamily="34" charset="0"/>
              </a:rPr>
              <a:t>processo de verificação ativa requer um processamento mais complexo. O agente precisa primeiro receber a lista de itens a monitorar e o intervalo entre coletas pretendido. Esta informação vem do servidor Zabbix através de requisições periódicas do agente.</a:t>
            </a:r>
          </a:p>
          <a:p>
            <a:pPr algn="just"/>
            <a:r>
              <a:rPr lang="pt-BR" sz="2500" dirty="0">
                <a:latin typeface="Bahnschrift" panose="020B0502040204020203" pitchFamily="34" charset="0"/>
              </a:rPr>
              <a:t>A verificação ativa permite que o agente continue executando o perfil de monitoração mesmo quando o servidor Zabbix está indisponível, enviando posteriormente e de forma retroativa o resultado dos testes.</a:t>
            </a:r>
          </a:p>
          <a:p>
            <a:r>
              <a:rPr lang="pt-BR" sz="2500" dirty="0" smtClean="0">
                <a:latin typeface="Bahnschrift" panose="020B0502040204020203" pitchFamily="34" charset="0"/>
              </a:rPr>
              <a:t> </a:t>
            </a:r>
          </a:p>
          <a:p>
            <a:r>
              <a:rPr lang="pt-BR" sz="2500" dirty="0">
                <a:latin typeface="Bahnschrift" panose="020B0502040204020203" pitchFamily="34" charset="0"/>
              </a:rPr>
              <a:t> </a:t>
            </a:r>
            <a:r>
              <a:rPr lang="pt-BR" sz="2500" dirty="0" smtClean="0">
                <a:latin typeface="Bahnschrift" panose="020B0502040204020203" pitchFamily="34" charset="0"/>
              </a:rPr>
              <a:t>      </a:t>
            </a:r>
            <a:endParaRPr lang="pt-BR" sz="2500" dirty="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4026698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5"/>
          <a:stretch>
            <a:fillRect/>
          </a:stretch>
        </p:blipFill>
        <p:spPr>
          <a:xfrm>
            <a:off x="2620663" y="1582254"/>
            <a:ext cx="6724796" cy="4644196"/>
          </a:xfrm>
          <a:prstGeom prst="rect">
            <a:avLst/>
          </a:prstGeom>
        </p:spPr>
      </p:pic>
    </p:spTree>
    <p:extLst>
      <p:ext uri="{BB962C8B-B14F-4D97-AF65-F5344CB8AC3E}">
        <p14:creationId xmlns:p14="http://schemas.microsoft.com/office/powerpoint/2010/main" val="461152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622934" y="3265224"/>
            <a:ext cx="10483677" cy="1513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2500" dirty="0" smtClean="0">
              <a:latin typeface="Bahnschrift" panose="020B0502040204020203" pitchFamily="34" charset="0"/>
            </a:endParaRPr>
          </a:p>
          <a:p>
            <a:pPr algn="just"/>
            <a:r>
              <a:rPr lang="pt-BR" sz="2500" dirty="0">
                <a:latin typeface="Bahnschrift" panose="020B0502040204020203" pitchFamily="34" charset="0"/>
              </a:rPr>
              <a:t>Java Gateway: A partir da versão 2.0 (já passamos da 4.0) o Zabbix passou a contar com suporte nativo ao monitoramento de aplicações Java através de JMX com o “Zabbix Java Gateway”. Quando o Zabbix Server precisa coletar um item (dado) através de um contador JMX em um host, ele solicita ao Zabbix Java Gateway, que utiliza a API de gerência JMX para requisitar da aplicação o dado de interesse. </a:t>
            </a:r>
          </a:p>
          <a:p>
            <a:pPr algn="just"/>
            <a:r>
              <a:rPr lang="pt-BR" sz="2500" dirty="0" smtClean="0">
                <a:latin typeface="Bahnschrift" panose="020B0502040204020203" pitchFamily="34" charset="0"/>
              </a:rPr>
              <a:t>O Zabbix Java Gateway aceita conexões oriundas do Zabbix Server e do Zabbix Proxy e só pode ser utilizado como um “proxy passivo”. Ao contrário do que ocorre com um Zabbix Proxy o Zabbix Java Gateway pode estar atrás de outro proxy (um Zabbix Proxy). </a:t>
            </a: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3190794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620663" y="360224"/>
            <a:ext cx="9697538" cy="957940"/>
          </a:xfrm>
        </p:spPr>
        <p:txBody>
          <a:bodyPr>
            <a:normAutofit/>
          </a:bodyPr>
          <a:lstStyle/>
          <a:p>
            <a:r>
              <a:rPr lang="pt-BR" sz="3600" dirty="0" smtClean="0">
                <a:latin typeface="Bahnschrift" panose="020B0502040204020203" pitchFamily="34" charset="0"/>
              </a:rPr>
              <a:t>Arquitetura do Ambiente com Zabbix</a:t>
            </a:r>
            <a:endParaRPr lang="pt-BR" sz="3600" dirty="0">
              <a:latin typeface="Bahnschrift" panose="020B0502040204020203" pitchFamily="34" charset="0"/>
            </a:endParaRP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696506" y="3265224"/>
            <a:ext cx="10483677" cy="1513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2500" dirty="0" smtClean="0">
              <a:latin typeface="Bahnschrift" panose="020B0502040204020203" pitchFamily="34" charset="0"/>
            </a:endParaRPr>
          </a:p>
          <a:p>
            <a:pPr algn="just"/>
            <a:r>
              <a:rPr lang="pt-BR" sz="2500" dirty="0" smtClean="0">
                <a:latin typeface="Bahnschrift" panose="020B0502040204020203" pitchFamily="34" charset="0"/>
              </a:rPr>
              <a:t>O acesso a cada Zabbix Java Gateway é configurado diretamente no arquivo de configuração do Zabbix Server ou do Zabbix Proxy e só pode existir um Zabbix Java Gateway por Zabbix Server ou Zabbix Proxy. Se você precisar de ter mais de um Zabbix Java Gateway em um mesmo ambiente da solução Zabbix você precisará configurar um novo Zabbix Proxy para cada Zabbix Java Gateway.  O Zabbix Java Gateway não faz cache de nenhum valor coletado.</a:t>
            </a:r>
          </a:p>
          <a:p>
            <a:r>
              <a:rPr lang="pt-BR" sz="2500" dirty="0" smtClean="0">
                <a:latin typeface="Bahnschrift" panose="020B0502040204020203" pitchFamily="34" charset="0"/>
              </a:rPr>
              <a:t>       </a:t>
            </a:r>
          </a:p>
          <a:p>
            <a:pPr marL="571500" indent="-571500">
              <a:buFont typeface="Arial" panose="020B0604020202020204" pitchFamily="34" charset="0"/>
              <a:buChar char="•"/>
            </a:pPr>
            <a:endParaRPr lang="pt-BR" sz="2500" dirty="0" smtClean="0">
              <a:latin typeface="Bahnschrift" panose="020B0502040204020203" pitchFamily="34" charset="0"/>
            </a:endParaRPr>
          </a:p>
          <a:p>
            <a:pPr marL="571500" indent="-571500">
              <a:buFont typeface="Arial" panose="020B0604020202020204" pitchFamily="34" charset="0"/>
              <a:buChar char="•"/>
            </a:pPr>
            <a:endParaRPr lang="pt-BR" sz="2500" dirty="0" smtClean="0">
              <a:latin typeface="Bahnschrift" panose="020B0502040204020203" pitchFamily="34" charset="0"/>
            </a:endParaRPr>
          </a:p>
        </p:txBody>
      </p:sp>
    </p:spTree>
    <p:extLst>
      <p:ext uri="{BB962C8B-B14F-4D97-AF65-F5344CB8AC3E}">
        <p14:creationId xmlns:p14="http://schemas.microsoft.com/office/powerpoint/2010/main" val="1356575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810000" y="508909"/>
            <a:ext cx="8179550" cy="1349714"/>
          </a:xfrm>
        </p:spPr>
        <p:txBody>
          <a:bodyPr>
            <a:normAutofit/>
          </a:bodyPr>
          <a:lstStyle/>
          <a:p>
            <a:r>
              <a:rPr lang="pt-BR" dirty="0" err="1" smtClean="0">
                <a:latin typeface="Bahnschrift" panose="020B0502040204020203" pitchFamily="34" charset="0"/>
              </a:rPr>
              <a:t>Hands</a:t>
            </a:r>
            <a:r>
              <a:rPr lang="pt-BR" dirty="0" smtClean="0">
                <a:latin typeface="Bahnschrift" panose="020B0502040204020203" pitchFamily="34" charset="0"/>
              </a:rPr>
              <a:t> </a:t>
            </a:r>
            <a:r>
              <a:rPr lang="pt-BR" dirty="0" err="1" smtClean="0">
                <a:latin typeface="Bahnschrift" panose="020B0502040204020203" pitchFamily="34" charset="0"/>
              </a:rPr>
              <a:t>On</a:t>
            </a:r>
            <a:r>
              <a:rPr lang="pt-BR" dirty="0">
                <a:latin typeface="Bahnschrift" panose="020B0502040204020203" pitchFamily="34" charset="0"/>
              </a:rPr>
              <a:t/>
            </a:r>
            <a:br>
              <a:rPr lang="pt-BR" dirty="0">
                <a:latin typeface="Bahnschrift" panose="020B0502040204020203" pitchFamily="34" charset="0"/>
              </a:rPr>
            </a:b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7899775" y="5852145"/>
            <a:ext cx="6715658" cy="7381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500" b="1" dirty="0" err="1" smtClean="0">
                <a:latin typeface="Courier New" panose="02070309020205020404" pitchFamily="49" charset="0"/>
                <a:cs typeface="Courier New" panose="02070309020205020404" pitchFamily="49" charset="0"/>
              </a:rPr>
              <a:t>Eeee</a:t>
            </a:r>
            <a:r>
              <a:rPr lang="pt-BR" sz="3500" b="1" dirty="0" smtClean="0">
                <a:latin typeface="Courier New" panose="02070309020205020404" pitchFamily="49" charset="0"/>
                <a:cs typeface="Courier New" panose="02070309020205020404" pitchFamily="49" charset="0"/>
              </a:rPr>
              <a:t> vai!</a:t>
            </a:r>
            <a:r>
              <a:rPr lang="pt-BR" sz="3500" dirty="0" smtClean="0">
                <a:latin typeface="Bahnschrift" panose="020B0502040204020203" pitchFamily="34" charset="0"/>
              </a:rPr>
              <a:t/>
            </a:r>
            <a:br>
              <a:rPr lang="pt-BR" sz="3500" dirty="0" smtClean="0">
                <a:latin typeface="Bahnschrift" panose="020B0502040204020203" pitchFamily="34" charset="0"/>
              </a:rPr>
            </a:br>
            <a:endParaRPr lang="pt-BR" sz="3500"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710" y="1663813"/>
            <a:ext cx="5628290" cy="3165913"/>
          </a:xfrm>
          <a:prstGeom prst="rect">
            <a:avLst/>
          </a:prstGeom>
        </p:spPr>
      </p:pic>
    </p:spTree>
    <p:extLst>
      <p:ext uri="{BB962C8B-B14F-4D97-AF65-F5344CB8AC3E}">
        <p14:creationId xmlns:p14="http://schemas.microsoft.com/office/powerpoint/2010/main" val="3229353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870147" y="750760"/>
            <a:ext cx="10515600" cy="744515"/>
          </a:xfrm>
        </p:spPr>
        <p:txBody>
          <a:bodyPr>
            <a:normAutofit fontScale="90000"/>
          </a:bodyPr>
          <a:lstStyle/>
          <a:p>
            <a:r>
              <a:rPr lang="pt-BR" sz="4900" dirty="0">
                <a:latin typeface="Bahnschrift" panose="020B0502040204020203" pitchFamily="34" charset="0"/>
              </a:rPr>
              <a:t>A importância do monitoramento</a:t>
            </a:r>
            <a:r>
              <a:rPr lang="pt-BR" dirty="0">
                <a:latin typeface="Bahnschrift" panose="020B0502040204020203" pitchFamily="34" charset="0"/>
              </a:rPr>
              <a:t/>
            </a:r>
            <a:br>
              <a:rPr lang="pt-BR" dirty="0">
                <a:latin typeface="Bahnschrift" panose="020B0502040204020203" pitchFamily="34" charset="0"/>
              </a:rPr>
            </a:br>
            <a:endParaRPr lang="pt-BR" dirty="0"/>
          </a:p>
        </p:txBody>
      </p:sp>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681858" y="1495275"/>
            <a:ext cx="10236351" cy="4444531"/>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000" dirty="0" smtClean="0">
                <a:latin typeface="Bahnschrift" panose="020B0502040204020203" pitchFamily="34" charset="0"/>
              </a:rPr>
              <a:t>Saber em tempo real </a:t>
            </a:r>
            <a:r>
              <a:rPr lang="pt-BR" sz="4000" dirty="0">
                <a:latin typeface="Bahnschrift" panose="020B0502040204020203" pitchFamily="34" charset="0"/>
              </a:rPr>
              <a:t>a </a:t>
            </a:r>
            <a:r>
              <a:rPr lang="pt-BR" sz="4000" dirty="0" smtClean="0">
                <a:latin typeface="Bahnschrift" panose="020B0502040204020203" pitchFamily="34" charset="0"/>
              </a:rPr>
              <a:t>situação </a:t>
            </a:r>
            <a:r>
              <a:rPr lang="pt-BR" sz="4000" dirty="0">
                <a:latin typeface="Bahnschrift" panose="020B0502040204020203" pitchFamily="34" charset="0"/>
              </a:rPr>
              <a:t>do ambiente </a:t>
            </a:r>
            <a:r>
              <a:rPr lang="pt-BR" sz="4000" dirty="0" smtClean="0">
                <a:latin typeface="Bahnschrift" panose="020B0502040204020203" pitchFamily="34" charset="0"/>
              </a:rPr>
              <a:t> </a:t>
            </a:r>
            <a:endParaRPr lang="pt-BR" sz="4000" dirty="0">
              <a:latin typeface="Bahnschrift" panose="020B0502040204020203" pitchFamily="34" charset="0"/>
            </a:endParaRPr>
          </a:p>
          <a:p>
            <a:endParaRPr lang="pt-BR" sz="4000" dirty="0">
              <a:latin typeface="Bahnschrift" panose="020B0502040204020203" pitchFamily="34" charset="0"/>
            </a:endParaRPr>
          </a:p>
          <a:p>
            <a:r>
              <a:rPr lang="pt-BR" sz="4000" dirty="0" smtClean="0">
                <a:latin typeface="Bahnschrift" panose="020B0502040204020203" pitchFamily="34" charset="0"/>
              </a:rPr>
              <a:t>Garantir </a:t>
            </a:r>
            <a:r>
              <a:rPr lang="pt-BR" sz="4000" dirty="0">
                <a:latin typeface="Bahnschrift" panose="020B0502040204020203" pitchFamily="34" charset="0"/>
              </a:rPr>
              <a:t>um melhor tempo de resposta a incidentes </a:t>
            </a:r>
            <a:endParaRPr lang="pt-BR" sz="4000" dirty="0" smtClean="0">
              <a:latin typeface="Bahnschrift" panose="020B0502040204020203" pitchFamily="34" charset="0"/>
            </a:endParaRPr>
          </a:p>
          <a:p>
            <a:endParaRPr lang="pt-BR" sz="4000" dirty="0" smtClean="0">
              <a:latin typeface="Bahnschrift" panose="020B0502040204020203" pitchFamily="34" charset="0"/>
            </a:endParaRPr>
          </a:p>
          <a:p>
            <a:r>
              <a:rPr lang="pt-BR" sz="4000" dirty="0" smtClean="0">
                <a:latin typeface="Bahnschrift" panose="020B0502040204020203" pitchFamily="34" charset="0"/>
              </a:rPr>
              <a:t>Lembrando que .... “Incidente</a:t>
            </a:r>
            <a:r>
              <a:rPr lang="pt-BR" sz="4000" dirty="0">
                <a:latin typeface="Bahnschrift" panose="020B0502040204020203" pitchFamily="34" charset="0"/>
              </a:rPr>
              <a:t>: É uma interrupção não planejada de um serviço de TI ou uma redução da qualidade de um serviço de TI”. </a:t>
            </a:r>
          </a:p>
          <a:p>
            <a:endParaRPr lang="pt-BR" sz="4000" dirty="0">
              <a:latin typeface="Bahnschrift" panose="020B0502040204020203" pitchFamily="34" charset="0"/>
            </a:endParaRPr>
          </a:p>
          <a:p>
            <a:r>
              <a:rPr lang="pt-BR" sz="4000" dirty="0" smtClean="0">
                <a:latin typeface="Bahnschrift" panose="020B0502040204020203" pitchFamily="34" charset="0"/>
              </a:rPr>
              <a:t>Ter um melhor tempo </a:t>
            </a:r>
            <a:r>
              <a:rPr lang="pt-BR" sz="4000" dirty="0">
                <a:latin typeface="Bahnschrift" panose="020B0502040204020203" pitchFamily="34" charset="0"/>
              </a:rPr>
              <a:t>de </a:t>
            </a:r>
            <a:r>
              <a:rPr lang="pt-BR" sz="4000" dirty="0" smtClean="0">
                <a:latin typeface="Bahnschrift" panose="020B0502040204020203" pitchFamily="34" charset="0"/>
              </a:rPr>
              <a:t>resposta a problemas</a:t>
            </a:r>
          </a:p>
          <a:p>
            <a:endParaRPr lang="pt-BR" sz="4000" dirty="0" smtClean="0">
              <a:latin typeface="Bahnschrift" panose="020B0502040204020203" pitchFamily="34" charset="0"/>
            </a:endParaRPr>
          </a:p>
          <a:p>
            <a:r>
              <a:rPr lang="pt-BR" sz="4000" dirty="0" smtClean="0">
                <a:latin typeface="Bahnschrift" panose="020B0502040204020203" pitchFamily="34" charset="0"/>
              </a:rPr>
              <a:t>E ... “Problema</a:t>
            </a:r>
            <a:r>
              <a:rPr lang="pt-BR" sz="4000" dirty="0">
                <a:latin typeface="Bahnschrift" panose="020B0502040204020203" pitchFamily="34" charset="0"/>
              </a:rPr>
              <a:t>: é a existência de um erro cuja causa é desconhecida. </a:t>
            </a:r>
            <a:endParaRPr lang="pt-BR" sz="4000" dirty="0" smtClean="0">
              <a:latin typeface="Bahnschrift" panose="020B0502040204020203" pitchFamily="34" charset="0"/>
            </a:endParaRPr>
          </a:p>
          <a:p>
            <a:endParaRPr lang="pt-BR" sz="4000" dirty="0">
              <a:latin typeface="Bahnschrift" panose="020B0502040204020203" pitchFamily="34" charset="0"/>
            </a:endParaRPr>
          </a:p>
          <a:p>
            <a:r>
              <a:rPr lang="pt-BR" sz="4000" dirty="0">
                <a:latin typeface="Bahnschrift" panose="020B0502040204020203" pitchFamily="34" charset="0"/>
              </a:rPr>
              <a:t>Não ficar sabendo pelo usuário que um serviço está fora </a:t>
            </a:r>
            <a:r>
              <a:rPr lang="pt-BR" dirty="0" smtClean="0">
                <a:latin typeface="Bahnschrift" panose="020B0502040204020203" pitchFamily="34" charset="0"/>
              </a:rPr>
              <a:t/>
            </a:r>
            <a:br>
              <a:rPr lang="pt-BR" dirty="0" smtClean="0">
                <a:latin typeface="Bahnschrift" panose="020B0502040204020203" pitchFamily="34" charset="0"/>
              </a:rPr>
            </a:br>
            <a:endParaRPr lang="pt-BR" dirty="0"/>
          </a:p>
        </p:txBody>
      </p:sp>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l="2076" r="5581"/>
          <a:stretch/>
        </p:blipFill>
        <p:spPr>
          <a:xfrm>
            <a:off x="9416955" y="4749421"/>
            <a:ext cx="2775045" cy="1748355"/>
          </a:xfrm>
          <a:prstGeom prst="rect">
            <a:avLst/>
          </a:prstGeom>
        </p:spPr>
      </p:pic>
    </p:spTree>
    <p:extLst>
      <p:ext uri="{BB962C8B-B14F-4D97-AF65-F5344CB8AC3E}">
        <p14:creationId xmlns:p14="http://schemas.microsoft.com/office/powerpoint/2010/main" val="368541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490366" y="475075"/>
            <a:ext cx="5527509" cy="686614"/>
          </a:xfrm>
        </p:spPr>
        <p:txBody>
          <a:bodyPr>
            <a:normAutofit fontScale="90000"/>
          </a:bodyPr>
          <a:lstStyle/>
          <a:p>
            <a:pPr algn="ctr"/>
            <a:r>
              <a:rPr lang="pt-BR" sz="5000" dirty="0" smtClean="0">
                <a:latin typeface="Bahnschrift" panose="020B0502040204020203" pitchFamily="34" charset="0"/>
              </a:rPr>
              <a:t>Comunidade Zabbix</a:t>
            </a:r>
            <a:endParaRPr lang="pt-BR" sz="5000" dirty="0">
              <a:latin typeface="Bahnschrift" panose="020B0502040204020203" pitchFamily="34" charset="0"/>
            </a:endParaRP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3017520" y="2522519"/>
            <a:ext cx="6673018" cy="2668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600" dirty="0">
                <a:latin typeface="Bahnschrift" panose="020B0502040204020203" pitchFamily="34" charset="0"/>
              </a:rPr>
              <a:t>@</a:t>
            </a:r>
            <a:r>
              <a:rPr lang="pt-BR" sz="2600" dirty="0" err="1">
                <a:latin typeface="Bahnschrift" panose="020B0502040204020203" pitchFamily="34" charset="0"/>
              </a:rPr>
              <a:t>zabbixbr</a:t>
            </a:r>
            <a:r>
              <a:rPr lang="pt-BR" sz="2600" dirty="0">
                <a:latin typeface="Bahnschrift" panose="020B0502040204020203" pitchFamily="34" charset="0"/>
              </a:rPr>
              <a:t> </a:t>
            </a:r>
            <a:endParaRPr lang="pt-BR" sz="2600" dirty="0" smtClean="0">
              <a:latin typeface="Bahnschrift" panose="020B0502040204020203" pitchFamily="34" charset="0"/>
            </a:endParaRPr>
          </a:p>
          <a:p>
            <a:endParaRPr lang="pt-BR" sz="2600" dirty="0">
              <a:latin typeface="Bahnschrift" panose="020B0502040204020203" pitchFamily="34" charset="0"/>
            </a:endParaRPr>
          </a:p>
          <a:p>
            <a:endParaRPr lang="pt-BR" sz="2600" dirty="0">
              <a:latin typeface="Bahnschrift" panose="020B0502040204020203" pitchFamily="34" charset="0"/>
            </a:endParaRPr>
          </a:p>
          <a:p>
            <a:r>
              <a:rPr lang="pt-BR" sz="2600" dirty="0">
                <a:latin typeface="Bahnschrift" panose="020B0502040204020203" pitchFamily="34" charset="0"/>
              </a:rPr>
              <a:t>http://zabbixbrasil.org/ </a:t>
            </a:r>
            <a:endParaRPr lang="pt-BR" sz="2600" dirty="0" smtClean="0">
              <a:latin typeface="Bahnschrift" panose="020B0502040204020203" pitchFamily="34" charset="0"/>
            </a:endParaRPr>
          </a:p>
          <a:p>
            <a:endParaRPr lang="pt-BR" sz="2600" dirty="0">
              <a:latin typeface="Bahnschrift" panose="020B0502040204020203" pitchFamily="34" charset="0"/>
            </a:endParaRPr>
          </a:p>
          <a:p>
            <a:endParaRPr lang="pt-BR" sz="2600" dirty="0">
              <a:latin typeface="Bahnschrift" panose="020B0502040204020203" pitchFamily="34" charset="0"/>
            </a:endParaRPr>
          </a:p>
          <a:p>
            <a:r>
              <a:rPr lang="pt-BR" sz="2600" dirty="0">
                <a:latin typeface="Bahnschrift" panose="020B0502040204020203" pitchFamily="34" charset="0"/>
              </a:rPr>
              <a:t>https://www.zabbix.com/manuals </a:t>
            </a:r>
          </a:p>
        </p:txBody>
      </p:sp>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686" y="3462950"/>
            <a:ext cx="692332" cy="872531"/>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9444" y="2494989"/>
            <a:ext cx="607024" cy="607024"/>
          </a:xfrm>
          <a:prstGeom prst="rect">
            <a:avLst/>
          </a:prstGeom>
        </p:spPr>
      </p:pic>
    </p:spTree>
    <p:extLst>
      <p:ext uri="{BB962C8B-B14F-4D97-AF65-F5344CB8AC3E}">
        <p14:creationId xmlns:p14="http://schemas.microsoft.com/office/powerpoint/2010/main" val="2376308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4352215" y="1719618"/>
            <a:ext cx="3487572" cy="1860338"/>
          </a:xfrm>
        </p:spPr>
        <p:txBody>
          <a:bodyPr>
            <a:normAutofit/>
          </a:bodyPr>
          <a:lstStyle/>
          <a:p>
            <a:pPr algn="ctr"/>
            <a:r>
              <a:rPr lang="pt-BR" sz="5000" dirty="0" smtClean="0">
                <a:latin typeface="Bahnschrift" panose="020B0502040204020203" pitchFamily="34" charset="0"/>
              </a:rPr>
              <a:t>Dúvidas?</a:t>
            </a:r>
            <a:endParaRPr lang="pt-BR" sz="5000" dirty="0">
              <a:latin typeface="Bahnschrift" panose="020B0502040204020203" pitchFamily="34" charset="0"/>
            </a:endParaRP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662" y="3161211"/>
            <a:ext cx="4134675" cy="2649951"/>
          </a:xfrm>
          <a:prstGeom prst="rect">
            <a:avLst/>
          </a:prstGeom>
        </p:spPr>
      </p:pic>
    </p:spTree>
    <p:extLst>
      <p:ext uri="{BB962C8B-B14F-4D97-AF65-F5344CB8AC3E}">
        <p14:creationId xmlns:p14="http://schemas.microsoft.com/office/powerpoint/2010/main" val="42971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332245" y="2152066"/>
            <a:ext cx="5527509" cy="686614"/>
          </a:xfrm>
        </p:spPr>
        <p:txBody>
          <a:bodyPr>
            <a:normAutofit fontScale="90000"/>
          </a:bodyPr>
          <a:lstStyle/>
          <a:p>
            <a:pPr algn="ctr"/>
            <a:r>
              <a:rPr lang="pt-BR" sz="5000" dirty="0" smtClean="0">
                <a:latin typeface="Bahnschrift" panose="020B0502040204020203" pitchFamily="34" charset="0"/>
              </a:rPr>
              <a:t>Obrigado!</a:t>
            </a:r>
            <a:endParaRPr lang="pt-BR" sz="5000" dirty="0">
              <a:latin typeface="Bahnschrift" panose="020B0502040204020203" pitchFamily="34" charset="0"/>
            </a:endParaRP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245" y="2923328"/>
            <a:ext cx="5133478" cy="2772078"/>
          </a:xfrm>
          <a:prstGeom prst="rect">
            <a:avLst/>
          </a:prstGeom>
        </p:spPr>
      </p:pic>
    </p:spTree>
    <p:extLst>
      <p:ext uri="{BB962C8B-B14F-4D97-AF65-F5344CB8AC3E}">
        <p14:creationId xmlns:p14="http://schemas.microsoft.com/office/powerpoint/2010/main" val="718890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759188" y="1202555"/>
            <a:ext cx="9366913" cy="744515"/>
          </a:xfrm>
        </p:spPr>
        <p:txBody>
          <a:bodyPr>
            <a:noAutofit/>
          </a:bodyPr>
          <a:lstStyle/>
          <a:p>
            <a:r>
              <a:rPr lang="pt-BR" sz="3500" dirty="0" smtClean="0">
                <a:latin typeface="Bahnschrift" panose="020B0502040204020203" pitchFamily="34" charset="0"/>
              </a:rPr>
              <a:t>NMS </a:t>
            </a:r>
            <a:r>
              <a:rPr lang="pt-BR" sz="3500" dirty="0">
                <a:latin typeface="Bahnschrift" panose="020B0502040204020203" pitchFamily="34" charset="0"/>
              </a:rPr>
              <a:t>–Network Management </a:t>
            </a:r>
            <a:r>
              <a:rPr lang="pt-BR" sz="3500" dirty="0" smtClean="0">
                <a:latin typeface="Bahnschrift" panose="020B0502040204020203" pitchFamily="34" charset="0"/>
              </a:rPr>
              <a:t>System</a:t>
            </a:r>
            <a:br>
              <a:rPr lang="pt-BR" sz="3500" dirty="0" smtClean="0">
                <a:latin typeface="Bahnschrift" panose="020B0502040204020203" pitchFamily="34" charset="0"/>
              </a:rPr>
            </a:br>
            <a:r>
              <a:rPr lang="pt-BR" sz="3500" dirty="0">
                <a:latin typeface="Bahnschrift" panose="020B0502040204020203" pitchFamily="34" charset="0"/>
              </a:rPr>
              <a:t>	</a:t>
            </a:r>
            <a:r>
              <a:rPr lang="pt-BR" sz="3500" dirty="0" smtClean="0">
                <a:latin typeface="Bahnschrift" panose="020B0502040204020203" pitchFamily="34" charset="0"/>
              </a:rPr>
              <a:t>				 </a:t>
            </a:r>
            <a:r>
              <a:rPr lang="pt-BR" sz="3500" dirty="0">
                <a:latin typeface="Bahnschrift" panose="020B0502040204020203" pitchFamily="34" charset="0"/>
              </a:rPr>
              <a:t>(e o que é isso?)</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59558" y="1579003"/>
            <a:ext cx="10401934" cy="4918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2600" i="1" dirty="0" smtClean="0">
                <a:latin typeface="Bahnschrift" panose="020B0502040204020203" pitchFamily="34" charset="0"/>
              </a:rPr>
              <a:t>É um Sistema </a:t>
            </a:r>
            <a:r>
              <a:rPr lang="pt-BR" sz="2600" i="1" dirty="0">
                <a:latin typeface="Bahnschrift" panose="020B0502040204020203" pitchFamily="34" charset="0"/>
              </a:rPr>
              <a:t>de Gerenciamento de Rede, onde um sistema é responsável pelas aplicações que monitoram e controlam os dispositivos </a:t>
            </a:r>
            <a:r>
              <a:rPr lang="pt-BR" sz="2600" i="1" dirty="0" smtClean="0">
                <a:latin typeface="Bahnschrift" panose="020B0502040204020203" pitchFamily="34" charset="0"/>
              </a:rPr>
              <a:t>gerenciados e </a:t>
            </a:r>
            <a:r>
              <a:rPr lang="pt-BR" sz="2600" i="1" dirty="0">
                <a:latin typeface="Bahnschrift" panose="020B0502040204020203" pitchFamily="34" charset="0"/>
              </a:rPr>
              <a:t>fornecem vários serviços, podemos citar:</a:t>
            </a:r>
          </a:p>
          <a:p>
            <a:endParaRPr lang="pt-BR" sz="2600" dirty="0">
              <a:latin typeface="Bahnschrift" panose="020B0502040204020203" pitchFamily="34" charset="0"/>
            </a:endParaRPr>
          </a:p>
          <a:p>
            <a:pPr algn="just"/>
            <a:r>
              <a:rPr lang="pt-BR" sz="2600" dirty="0">
                <a:latin typeface="Bahnschrift" panose="020B0502040204020203" pitchFamily="34" charset="0"/>
              </a:rPr>
              <a:t>Monitoramento de rede - monitora o hardware da rede para garantir que todos os dispositivos estejam operando corretamente</a:t>
            </a:r>
          </a:p>
          <a:p>
            <a:pPr algn="just"/>
            <a:endParaRPr lang="pt-BR" sz="2600" dirty="0">
              <a:latin typeface="Bahnschrift" panose="020B0502040204020203" pitchFamily="34" charset="0"/>
            </a:endParaRPr>
          </a:p>
          <a:p>
            <a:pPr algn="just"/>
            <a:r>
              <a:rPr lang="pt-BR" sz="2600" dirty="0">
                <a:latin typeface="Bahnschrift" panose="020B0502040204020203" pitchFamily="34" charset="0"/>
              </a:rPr>
              <a:t>Detecção de dispositivo - quando um novo dispositivo é conectado à rede, o NMS o detecta para que possa ser reconhecido</a:t>
            </a:r>
          </a:p>
          <a:p>
            <a:endParaRPr lang="pt-BR" sz="2500" dirty="0">
              <a:latin typeface="Bahnschrift" panose="020B0502040204020203" pitchFamily="34" charset="0"/>
            </a:endParaRPr>
          </a:p>
        </p:txBody>
      </p:sp>
    </p:spTree>
    <p:extLst>
      <p:ext uri="{BB962C8B-B14F-4D97-AF65-F5344CB8AC3E}">
        <p14:creationId xmlns:p14="http://schemas.microsoft.com/office/powerpoint/2010/main" val="3484639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2759188" y="1202555"/>
            <a:ext cx="9366913" cy="744515"/>
          </a:xfrm>
        </p:spPr>
        <p:txBody>
          <a:bodyPr>
            <a:noAutofit/>
          </a:bodyPr>
          <a:lstStyle/>
          <a:p>
            <a:r>
              <a:rPr lang="pt-BR" sz="3500" dirty="0" smtClean="0">
                <a:latin typeface="Bahnschrift" panose="020B0502040204020203" pitchFamily="34" charset="0"/>
              </a:rPr>
              <a:t>NMS </a:t>
            </a:r>
            <a:r>
              <a:rPr lang="pt-BR" sz="3500" dirty="0">
                <a:latin typeface="Bahnschrift" panose="020B0502040204020203" pitchFamily="34" charset="0"/>
              </a:rPr>
              <a:t>–Network Management </a:t>
            </a:r>
            <a:r>
              <a:rPr lang="pt-BR" sz="3500" dirty="0" smtClean="0">
                <a:latin typeface="Bahnschrift" panose="020B0502040204020203" pitchFamily="34" charset="0"/>
              </a:rPr>
              <a:t>System</a:t>
            </a:r>
            <a:br>
              <a:rPr lang="pt-BR" sz="3500" dirty="0" smtClean="0">
                <a:latin typeface="Bahnschrift" panose="020B0502040204020203" pitchFamily="34" charset="0"/>
              </a:rPr>
            </a:br>
            <a:r>
              <a:rPr lang="pt-BR" sz="3500" dirty="0">
                <a:latin typeface="Bahnschrift" panose="020B0502040204020203" pitchFamily="34" charset="0"/>
              </a:rPr>
              <a:t>	</a:t>
            </a:r>
            <a:r>
              <a:rPr lang="pt-BR" sz="3500" dirty="0" smtClean="0">
                <a:latin typeface="Bahnschrift" panose="020B0502040204020203" pitchFamily="34" charset="0"/>
              </a:rPr>
              <a:t>				 </a:t>
            </a:r>
            <a:r>
              <a:rPr lang="pt-BR" sz="3500" dirty="0">
                <a:latin typeface="Bahnschrift" panose="020B0502040204020203" pitchFamily="34" charset="0"/>
              </a:rPr>
              <a:t>(e o que é isso?)</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59558" y="1579003"/>
            <a:ext cx="10308139" cy="491877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2500" dirty="0">
              <a:latin typeface="Bahnschrift" panose="020B0502040204020203" pitchFamily="34" charset="0"/>
            </a:endParaRPr>
          </a:p>
          <a:p>
            <a:r>
              <a:rPr lang="pt-BR" sz="2500" dirty="0">
                <a:latin typeface="Bahnschrift" panose="020B0502040204020203" pitchFamily="34" charset="0"/>
              </a:rPr>
              <a:t>Análise de desempenho - isso inclui o desempenho geral da rede, bem como dispositivos e conexões individuais. </a:t>
            </a:r>
            <a:r>
              <a:rPr lang="pt-BR" sz="2500" dirty="0" smtClean="0">
                <a:latin typeface="Bahnschrift" panose="020B0502040204020203" pitchFamily="34" charset="0"/>
              </a:rPr>
              <a:t>pode </a:t>
            </a:r>
            <a:r>
              <a:rPr lang="pt-BR" sz="2500" dirty="0">
                <a:latin typeface="Bahnschrift" panose="020B0502040204020203" pitchFamily="34" charset="0"/>
              </a:rPr>
              <a:t>detectar aspectos de uma rede em que a taxa de transferência está próxima da largura de banda máxima </a:t>
            </a:r>
            <a:r>
              <a:rPr lang="pt-BR" sz="2500" dirty="0" smtClean="0">
                <a:latin typeface="Bahnschrift" panose="020B0502040204020203" pitchFamily="34" charset="0"/>
              </a:rPr>
              <a:t>disponível</a:t>
            </a:r>
            <a:endParaRPr lang="pt-BR" sz="2500" dirty="0">
              <a:latin typeface="Bahnschrift" panose="020B0502040204020203" pitchFamily="34" charset="0"/>
            </a:endParaRPr>
          </a:p>
          <a:p>
            <a:endParaRPr lang="pt-BR" sz="2500" dirty="0">
              <a:latin typeface="Bahnschrift" panose="020B0502040204020203" pitchFamily="34" charset="0"/>
            </a:endParaRPr>
          </a:p>
          <a:p>
            <a:r>
              <a:rPr lang="pt-BR" sz="2500" dirty="0">
                <a:latin typeface="Bahnschrift" panose="020B0502040204020203" pitchFamily="34" charset="0"/>
              </a:rPr>
              <a:t>Gerenciamento de dispositivos  - um NMS pode fornecer uma maneira simples de gerenciar vários dispositivos a partir de um local central. Pode ser usado para configurar um dispositivo ou modificar configurações com base na análise de desempenho. </a:t>
            </a:r>
          </a:p>
          <a:p>
            <a:endParaRPr lang="pt-BR" sz="2500" dirty="0">
              <a:latin typeface="Bahnschrift" panose="020B0502040204020203" pitchFamily="34" charset="0"/>
            </a:endParaRPr>
          </a:p>
          <a:p>
            <a:r>
              <a:rPr lang="pt-BR" sz="2500" dirty="0">
                <a:latin typeface="Bahnschrift" panose="020B0502040204020203" pitchFamily="34" charset="0"/>
              </a:rPr>
              <a:t>Gerenciamento de falhas - se um dispositivo ou seção de uma rede falhar, um NMS poderá redirecionar automaticamente o tráfego para limitar o tempo de inatividade.</a:t>
            </a:r>
            <a:r>
              <a:rPr lang="pt-BR" sz="2500" dirty="0" smtClean="0">
                <a:latin typeface="Bahnschrift" panose="020B0502040204020203" pitchFamily="34" charset="0"/>
              </a:rPr>
              <a:t/>
            </a:r>
            <a:br>
              <a:rPr lang="pt-BR" sz="2500" dirty="0" smtClean="0">
                <a:latin typeface="Bahnschrift" panose="020B0502040204020203" pitchFamily="34" charset="0"/>
              </a:rPr>
            </a:br>
            <a:endParaRPr lang="pt-BR" sz="2500" dirty="0"/>
          </a:p>
        </p:txBody>
      </p:sp>
    </p:spTree>
    <p:extLst>
      <p:ext uri="{BB962C8B-B14F-4D97-AF65-F5344CB8AC3E}">
        <p14:creationId xmlns:p14="http://schemas.microsoft.com/office/powerpoint/2010/main" val="43731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011436" y="1046838"/>
            <a:ext cx="9366913" cy="744515"/>
          </a:xfrm>
        </p:spPr>
        <p:txBody>
          <a:bodyPr>
            <a:noAutofit/>
          </a:bodyPr>
          <a:lstStyle/>
          <a:p>
            <a:r>
              <a:rPr lang="pt-BR" sz="3500" dirty="0" smtClean="0">
                <a:latin typeface="Bahnschrift" panose="020B0502040204020203" pitchFamily="34" charset="0"/>
              </a:rPr>
              <a:t>Softwares de Monitoramento</a:t>
            </a:r>
            <a:r>
              <a:rPr lang="pt-BR" sz="3500" dirty="0">
                <a:latin typeface="Bahnschrift" panose="020B0502040204020203" pitchFamily="34" charset="0"/>
              </a:rPr>
              <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59558" y="1579003"/>
            <a:ext cx="10401934" cy="1437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dirty="0" smtClean="0">
                <a:latin typeface="Bahnschrift" panose="020B0502040204020203" pitchFamily="34" charset="0"/>
              </a:rPr>
              <a:t>MRTG: Gera páginas HTML com gráficos coletados a partir de SNMP ou scripts</a:t>
            </a:r>
          </a:p>
          <a:p>
            <a:endParaRPr lang="pt-BR" sz="2500"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07" y="2297736"/>
            <a:ext cx="7620000" cy="4181475"/>
          </a:xfrm>
          <a:prstGeom prst="rect">
            <a:avLst/>
          </a:prstGeom>
        </p:spPr>
      </p:pic>
    </p:spTree>
    <p:extLst>
      <p:ext uri="{BB962C8B-B14F-4D97-AF65-F5344CB8AC3E}">
        <p14:creationId xmlns:p14="http://schemas.microsoft.com/office/powerpoint/2010/main" val="4066506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011436" y="1046838"/>
            <a:ext cx="9366913" cy="744515"/>
          </a:xfrm>
        </p:spPr>
        <p:txBody>
          <a:bodyPr>
            <a:noAutofit/>
          </a:bodyPr>
          <a:lstStyle/>
          <a:p>
            <a:r>
              <a:rPr lang="pt-BR" sz="3500" dirty="0" smtClean="0">
                <a:latin typeface="Bahnschrift" panose="020B0502040204020203" pitchFamily="34" charset="0"/>
              </a:rPr>
              <a:t>Softwares de Monitoramento</a:t>
            </a:r>
            <a:r>
              <a:rPr lang="pt-BR" sz="3500" dirty="0">
                <a:latin typeface="Bahnschrift" panose="020B0502040204020203" pitchFamily="34" charset="0"/>
              </a:rPr>
              <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559558" y="1579003"/>
            <a:ext cx="10401934" cy="143746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dirty="0" err="1" smtClean="0">
                <a:latin typeface="Bahnschrift" panose="020B0502040204020203" pitchFamily="34" charset="0"/>
              </a:rPr>
              <a:t>RRDtool</a:t>
            </a:r>
            <a:r>
              <a:rPr lang="pt-BR" sz="2500" dirty="0" smtClean="0">
                <a:latin typeface="Bahnschrift" panose="020B0502040204020203" pitchFamily="34" charset="0"/>
              </a:rPr>
              <a:t> : Considerado a evolução do MRTG, realiza o armazenamento em banco </a:t>
            </a:r>
            <a:r>
              <a:rPr lang="pt-BR" sz="2500" dirty="0">
                <a:latin typeface="Bahnschrift" panose="020B0502040204020203" pitchFamily="34" charset="0"/>
              </a:rPr>
              <a:t>de dados. O </a:t>
            </a:r>
            <a:r>
              <a:rPr lang="pt-BR" sz="2500" dirty="0" err="1">
                <a:latin typeface="Bahnschrift" panose="020B0502040204020203" pitchFamily="34" charset="0"/>
              </a:rPr>
              <a:t>RRDTool</a:t>
            </a:r>
            <a:r>
              <a:rPr lang="pt-BR" sz="2500" dirty="0">
                <a:latin typeface="Bahnschrift" panose="020B0502040204020203" pitchFamily="34" charset="0"/>
              </a:rPr>
              <a:t> também pode produzir gráficos que permitem ter uma </a:t>
            </a:r>
            <a:r>
              <a:rPr lang="pt-BR" sz="2500" dirty="0" err="1">
                <a:latin typeface="Bahnschrift" panose="020B0502040204020203" pitchFamily="34" charset="0"/>
              </a:rPr>
              <a:t>idéia</a:t>
            </a:r>
            <a:r>
              <a:rPr lang="pt-BR" sz="2500" dirty="0">
                <a:latin typeface="Bahnschrift" panose="020B0502040204020203" pitchFamily="34" charset="0"/>
              </a:rPr>
              <a:t> visual dos dados armazenados, os quais podem ser utilizados ou exibidos por outros </a:t>
            </a:r>
            <a:r>
              <a:rPr lang="pt-BR" sz="2500" dirty="0" smtClean="0">
                <a:latin typeface="Bahnschrift" panose="020B0502040204020203" pitchFamily="34" charset="0"/>
              </a:rPr>
              <a:t>sistemas.</a:t>
            </a:r>
          </a:p>
          <a:p>
            <a:endParaRPr lang="pt-BR" sz="2500" dirty="0"/>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436" y="2948642"/>
            <a:ext cx="5673780" cy="3475903"/>
          </a:xfrm>
          <a:prstGeom prst="rect">
            <a:avLst/>
          </a:prstGeom>
        </p:spPr>
      </p:pic>
    </p:spTree>
    <p:extLst>
      <p:ext uri="{BB962C8B-B14F-4D97-AF65-F5344CB8AC3E}">
        <p14:creationId xmlns:p14="http://schemas.microsoft.com/office/powerpoint/2010/main" val="1100330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011436" y="1046838"/>
            <a:ext cx="9366913" cy="744515"/>
          </a:xfrm>
        </p:spPr>
        <p:txBody>
          <a:bodyPr>
            <a:noAutofit/>
          </a:bodyPr>
          <a:lstStyle/>
          <a:p>
            <a:r>
              <a:rPr lang="pt-BR" sz="3500" dirty="0" smtClean="0">
                <a:latin typeface="Bahnschrift" panose="020B0502040204020203" pitchFamily="34" charset="0"/>
              </a:rPr>
              <a:t>Softwares de Monitoramento</a:t>
            </a:r>
            <a:r>
              <a:rPr lang="pt-BR" sz="3500" dirty="0">
                <a:latin typeface="Bahnschrift" panose="020B0502040204020203" pitchFamily="34" charset="0"/>
              </a:rPr>
              <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800920" y="1906204"/>
            <a:ext cx="10401934" cy="143746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dirty="0" err="1" smtClean="0">
                <a:latin typeface="Bahnschrift" panose="020B0502040204020203" pitchFamily="34" charset="0"/>
              </a:rPr>
              <a:t>Cacti</a:t>
            </a:r>
            <a:r>
              <a:rPr lang="pt-BR" sz="2500" dirty="0">
                <a:latin typeface="Bahnschrift" panose="020B0502040204020203" pitchFamily="34" charset="0"/>
              </a:rPr>
              <a:t>: é uma ferramenta software livre administrativa de rede, que recolhe e exibe informações sobre o estado de uma rede de computadores através de gráficos, permitindo o monitoramento e gerenciamento de redes simples até redes complexas, com centenas de dispositivos.</a:t>
            </a:r>
            <a:endParaRPr lang="pt-BR" sz="2500" dirty="0" smtClean="0">
              <a:latin typeface="Bahnschrift" panose="020B0502040204020203" pitchFamily="34" charset="0"/>
            </a:endParaRPr>
          </a:p>
          <a:p>
            <a:endParaRPr lang="pt-BR" sz="2500"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575" y="3548634"/>
            <a:ext cx="3492624" cy="2667363"/>
          </a:xfrm>
          <a:prstGeom prst="rect">
            <a:avLst/>
          </a:prstGeom>
        </p:spPr>
      </p:pic>
    </p:spTree>
    <p:extLst>
      <p:ext uri="{BB962C8B-B14F-4D97-AF65-F5344CB8AC3E}">
        <p14:creationId xmlns:p14="http://schemas.microsoft.com/office/powerpoint/2010/main" val="1205085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Conteúdo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224"/>
            <a:ext cx="2620663" cy="686614"/>
          </a:xfrm>
        </p:spPr>
      </p:pic>
      <p:sp>
        <p:nvSpPr>
          <p:cNvPr id="2" name="Título 1"/>
          <p:cNvSpPr>
            <a:spLocks noGrp="1"/>
          </p:cNvSpPr>
          <p:nvPr>
            <p:ph type="title"/>
          </p:nvPr>
        </p:nvSpPr>
        <p:spPr>
          <a:xfrm>
            <a:off x="3011436" y="1046838"/>
            <a:ext cx="9366913" cy="744515"/>
          </a:xfrm>
        </p:spPr>
        <p:txBody>
          <a:bodyPr>
            <a:noAutofit/>
          </a:bodyPr>
          <a:lstStyle/>
          <a:p>
            <a:r>
              <a:rPr lang="pt-BR" sz="3500" dirty="0" smtClean="0">
                <a:latin typeface="Bahnschrift" panose="020B0502040204020203" pitchFamily="34" charset="0"/>
              </a:rPr>
              <a:t>Softwares de Monitoramento</a:t>
            </a:r>
            <a:r>
              <a:rPr lang="pt-BR" sz="3500" dirty="0">
                <a:latin typeface="Bahnschrift" panose="020B0502040204020203" pitchFamily="34" charset="0"/>
              </a:rPr>
              <a:t/>
            </a:r>
            <a:br>
              <a:rPr lang="pt-BR" sz="3500" dirty="0">
                <a:latin typeface="Bahnschrift" panose="020B0502040204020203" pitchFamily="34" charset="0"/>
              </a:rPr>
            </a:br>
            <a:r>
              <a:rPr lang="pt-BR" sz="3500" dirty="0">
                <a:latin typeface="Bahnschrift" panose="020B0502040204020203" pitchFamily="34" charset="0"/>
              </a:rPr>
              <a:t/>
            </a:r>
            <a:br>
              <a:rPr lang="pt-BR" sz="3500" dirty="0">
                <a:latin typeface="Bahnschrift" panose="020B0502040204020203" pitchFamily="34" charset="0"/>
              </a:rPr>
            </a:br>
            <a:endParaRPr lang="pt-BR" sz="3500"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8049" y="4778714"/>
            <a:ext cx="1271501" cy="1604211"/>
          </a:xfrm>
          <a:prstGeom prst="rect">
            <a:avLst/>
          </a:prstGeom>
        </p:spPr>
      </p:pic>
      <p:sp>
        <p:nvSpPr>
          <p:cNvPr id="7" name="Retângulo 6"/>
          <p:cNvSpPr/>
          <p:nvPr/>
        </p:nvSpPr>
        <p:spPr>
          <a:xfrm>
            <a:off x="0" y="0"/>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0" y="6497776"/>
            <a:ext cx="12192000" cy="360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1"/>
          <p:cNvSpPr txBox="1">
            <a:spLocks/>
          </p:cNvSpPr>
          <p:nvPr/>
        </p:nvSpPr>
        <p:spPr>
          <a:xfrm>
            <a:off x="800920" y="1906204"/>
            <a:ext cx="10401934" cy="143746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500" dirty="0" err="1" smtClean="0">
                <a:latin typeface="Bahnschrift" panose="020B0502040204020203" pitchFamily="34" charset="0"/>
              </a:rPr>
              <a:t>Nagios</a:t>
            </a:r>
            <a:r>
              <a:rPr lang="pt-BR" sz="2500" dirty="0" smtClean="0">
                <a:latin typeface="Bahnschrift" panose="020B0502040204020203" pitchFamily="34" charset="0"/>
              </a:rPr>
              <a:t>: é </a:t>
            </a:r>
            <a:r>
              <a:rPr lang="pt-BR" sz="2500" dirty="0">
                <a:latin typeface="Bahnschrift" panose="020B0502040204020203" pitchFamily="34" charset="0"/>
              </a:rPr>
              <a:t>um programa open </a:t>
            </a:r>
            <a:r>
              <a:rPr lang="pt-BR" sz="2500" dirty="0" err="1">
                <a:latin typeface="Bahnschrift" panose="020B0502040204020203" pitchFamily="34" charset="0"/>
              </a:rPr>
              <a:t>source</a:t>
            </a:r>
            <a:r>
              <a:rPr lang="pt-BR" sz="2500" dirty="0">
                <a:latin typeface="Bahnschrift" panose="020B0502040204020203" pitchFamily="34" charset="0"/>
              </a:rPr>
              <a:t> de monitoramento de redes que verifica constantemente a disponibilidade do serviço, seja local ou remoto e avisa por meio de </a:t>
            </a:r>
            <a:r>
              <a:rPr lang="pt-BR" sz="2500" dirty="0" err="1">
                <a:latin typeface="Bahnschrift" panose="020B0502040204020203" pitchFamily="34" charset="0"/>
              </a:rPr>
              <a:t>email</a:t>
            </a:r>
            <a:r>
              <a:rPr lang="pt-BR" sz="2500" dirty="0">
                <a:latin typeface="Bahnschrift" panose="020B0502040204020203" pitchFamily="34" charset="0"/>
              </a:rPr>
              <a:t> ou celular sobre o problema ocorrido. É possível obter relatórios de disponibilidade e configurar ações corretivas para os problemas ocorridos na rede.</a:t>
            </a:r>
            <a:endParaRPr lang="pt-BR" sz="2500" dirty="0"/>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850" y="3354370"/>
            <a:ext cx="4367378" cy="2955369"/>
          </a:xfrm>
          <a:prstGeom prst="rect">
            <a:avLst/>
          </a:prstGeom>
        </p:spPr>
      </p:pic>
    </p:spTree>
    <p:extLst>
      <p:ext uri="{BB962C8B-B14F-4D97-AF65-F5344CB8AC3E}">
        <p14:creationId xmlns:p14="http://schemas.microsoft.com/office/powerpoint/2010/main" val="3659912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1635</TotalTime>
  <Words>1659</Words>
  <Application>Microsoft Office PowerPoint</Application>
  <PresentationFormat>Widescreen</PresentationFormat>
  <Paragraphs>179</Paragraphs>
  <Slides>32</Slides>
  <Notes>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32</vt:i4>
      </vt:variant>
    </vt:vector>
  </HeadingPairs>
  <TitlesOfParts>
    <vt:vector size="39" baseType="lpstr">
      <vt:lpstr>Arial</vt:lpstr>
      <vt:lpstr>Bahnschrift</vt:lpstr>
      <vt:lpstr>Bahnschrift Light SemiCondensed</vt:lpstr>
      <vt:lpstr>Calibri</vt:lpstr>
      <vt:lpstr>Calibri Light</vt:lpstr>
      <vt:lpstr>Courier New</vt:lpstr>
      <vt:lpstr>Tema do Office</vt:lpstr>
      <vt:lpstr>  for Beginners</vt:lpstr>
      <vt:lpstr>Agenda</vt:lpstr>
      <vt:lpstr>A importância do monitoramento </vt:lpstr>
      <vt:lpstr>NMS –Network Management System       (e o que é isso?)  </vt:lpstr>
      <vt:lpstr>NMS –Network Management System       (e o que é isso?)  </vt:lpstr>
      <vt:lpstr>Softwares de Monitoramento  </vt:lpstr>
      <vt:lpstr>Softwares de Monitoramento  </vt:lpstr>
      <vt:lpstr>Softwares de Monitoramento  </vt:lpstr>
      <vt:lpstr>Softwares de Monitoramento  </vt:lpstr>
      <vt:lpstr>Softwares de Monitoramento  </vt:lpstr>
      <vt:lpstr>Who is Zabbix? </vt:lpstr>
      <vt:lpstr>Who is Zabbix? </vt:lpstr>
      <vt:lpstr>Who is Zabbix? </vt:lpstr>
      <vt:lpstr>Who is Zabbix? </vt:lpstr>
      <vt:lpstr>De quem foi a ideia? </vt:lpstr>
      <vt:lpstr>Como funciona o monitoramento com Zabbix? </vt:lpstr>
      <vt:lpstr>Como funciona o monitoramento com Zabbix? </vt:lpstr>
      <vt:lpstr>Como funciona o monitoramento com Zabbix? </vt:lpstr>
      <vt:lpstr>Como funciona o monitoramento com Zabbix?</vt:lpstr>
      <vt:lpstr>Arquitetura do Ambiente com Zabbix</vt:lpstr>
      <vt:lpstr>Arquitetura do Ambiente com Zabbix</vt:lpstr>
      <vt:lpstr>Arquitetura do Ambiente com Zabbix</vt:lpstr>
      <vt:lpstr>Arquitetura do Ambiente com Zabbix</vt:lpstr>
      <vt:lpstr>Arquitetura do Ambiente com Zabbix</vt:lpstr>
      <vt:lpstr>Arquitetura do Ambiente com Zabbix</vt:lpstr>
      <vt:lpstr>Arquitetura do Ambiente com Zabbix</vt:lpstr>
      <vt:lpstr>Arquitetura do Ambiente com Zabbix</vt:lpstr>
      <vt:lpstr>Arquitetura do Ambiente com Zabbix</vt:lpstr>
      <vt:lpstr>Hands On </vt:lpstr>
      <vt:lpstr>Comunidade Zabbix</vt:lpstr>
      <vt:lpstr>Dúvidas?</vt:lpstr>
      <vt:lpstr>Obrigado!</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Beginners</dc:title>
  <dc:creator>Valeria Farias Schardosim Baptista</dc:creator>
  <cp:lastModifiedBy>Valeria Farias Schardosim Baptista</cp:lastModifiedBy>
  <cp:revision>55</cp:revision>
  <dcterms:created xsi:type="dcterms:W3CDTF">2020-02-24T15:11:12Z</dcterms:created>
  <dcterms:modified xsi:type="dcterms:W3CDTF">2020-03-02T18:15:16Z</dcterms:modified>
</cp:coreProperties>
</file>